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6" r:id="rId1"/>
  </p:sldMasterIdLst>
  <p:notesMasterIdLst>
    <p:notesMasterId r:id="rId37"/>
  </p:notesMasterIdLst>
  <p:handoutMasterIdLst>
    <p:handoutMasterId r:id="rId38"/>
  </p:handoutMasterIdLst>
  <p:sldIdLst>
    <p:sldId id="257" r:id="rId2"/>
    <p:sldId id="318" r:id="rId3"/>
    <p:sldId id="324" r:id="rId4"/>
    <p:sldId id="261" r:id="rId5"/>
    <p:sldId id="312" r:id="rId6"/>
    <p:sldId id="314" r:id="rId7"/>
    <p:sldId id="315" r:id="rId8"/>
    <p:sldId id="317" r:id="rId9"/>
    <p:sldId id="319" r:id="rId10"/>
    <p:sldId id="320" r:id="rId11"/>
    <p:sldId id="316" r:id="rId12"/>
    <p:sldId id="283" r:id="rId13"/>
    <p:sldId id="282" r:id="rId14"/>
    <p:sldId id="323" r:id="rId15"/>
    <p:sldId id="291" r:id="rId16"/>
    <p:sldId id="294" r:id="rId17"/>
    <p:sldId id="313" r:id="rId18"/>
    <p:sldId id="293" r:id="rId19"/>
    <p:sldId id="290" r:id="rId20"/>
    <p:sldId id="298" r:id="rId21"/>
    <p:sldId id="285" r:id="rId22"/>
    <p:sldId id="295" r:id="rId23"/>
    <p:sldId id="288" r:id="rId24"/>
    <p:sldId id="297" r:id="rId25"/>
    <p:sldId id="289" r:id="rId26"/>
    <p:sldId id="300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292" r:id="rId36"/>
  </p:sldIdLst>
  <p:sldSz cx="12192000" cy="6858000"/>
  <p:notesSz cx="6797675" cy="9926638"/>
  <p:embeddedFontLst>
    <p:embeddedFont>
      <p:font typeface="KoPub돋움체 Bold" panose="02020603020101020101" pitchFamily="18" charset="-127"/>
      <p:regular r:id="rId39"/>
    </p:embeddedFont>
    <p:embeddedFont>
      <p:font typeface="KoPub돋움체 Light" panose="02020603020101020101" pitchFamily="18" charset="-127"/>
      <p:regular r:id="rId40"/>
    </p:embeddedFont>
    <p:embeddedFont>
      <p:font typeface="KoPub돋움체 Medium" panose="02020603020101020101" pitchFamily="18" charset="-127"/>
      <p:regular r:id="rId41"/>
    </p:embeddedFont>
    <p:embeddedFont>
      <p:font typeface="KoPub바탕체 Bold" panose="02020603020101020101" pitchFamily="18" charset="-127"/>
      <p:regular r:id="rId42"/>
    </p:embeddedFont>
    <p:embeddedFont>
      <p:font typeface="Rix고딕 B" panose="02020603020101020101" pitchFamily="18" charset="-127"/>
      <p:regular r:id="rId43"/>
    </p:embeddedFont>
    <p:embeddedFont>
      <p:font typeface="Rix모던고딕 B" panose="02020603020101020101" pitchFamily="18" charset="-127"/>
      <p:regular r:id="rId44"/>
    </p:embeddedFont>
    <p:embeddedFont>
      <p:font typeface="나눔스퀘어 Bold" panose="020B0600000101010101" pitchFamily="50" charset="-127"/>
      <p:bold r:id="rId45"/>
    </p:embeddedFont>
    <p:embeddedFont>
      <p:font typeface="나눔스퀘어 ExtraBold" panose="020B0600000101010101" pitchFamily="50" charset="-127"/>
      <p:bold r:id="rId46"/>
    </p:embeddedFont>
    <p:embeddedFont>
      <p:font typeface="맑은 고딕" panose="020B0503020000020004" pitchFamily="50" charset="-127"/>
      <p:regular r:id="rId47"/>
      <p:bold r:id="rId4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3"/>
    <a:srgbClr val="D0CECE"/>
    <a:srgbClr val="8DBABD"/>
    <a:srgbClr val="634EEA"/>
    <a:srgbClr val="00002F"/>
    <a:srgbClr val="BDBDFF"/>
    <a:srgbClr val="523B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99338" autoAdjust="0"/>
  </p:normalViewPr>
  <p:slideViewPr>
    <p:cSldViewPr snapToGrid="0">
      <p:cViewPr varScale="1">
        <p:scale>
          <a:sx n="163" d="100"/>
          <a:sy n="163" d="100"/>
        </p:scale>
        <p:origin x="14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-3732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ED186-813D-4493-BA89-0E49B6FC7B03}" type="datetimeFigureOut">
              <a:rPr lang="ko-KR" altLang="en-US" smtClean="0"/>
              <a:t>2025-04-09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24340-98C4-44D0-9E9A-9E257DE136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297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B36FB-C10C-479A-9DFD-15DEB134881C}" type="datetimeFigureOut">
              <a:rPr lang="ko-KR" altLang="en-US" smtClean="0"/>
              <a:t>2025-04-09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4B5D5-48B7-4F94-AE9E-F3674E44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004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B5D5-48B7-4F94-AE9E-F3674E44000D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2232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B5D5-48B7-4F94-AE9E-F3674E44000D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5496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B5D5-48B7-4F94-AE9E-F3674E44000D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1961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B5D5-48B7-4F94-AE9E-F3674E44000D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9312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B5D5-48B7-4F94-AE9E-F3674E44000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961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B5D5-48B7-4F94-AE9E-F3674E44000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961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B5D5-48B7-4F94-AE9E-F3674E44000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961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 userDrawn="1"/>
        </p:nvSpPr>
        <p:spPr bwMode="auto">
          <a:xfrm>
            <a:off x="108118" y="6568241"/>
            <a:ext cx="52738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ko-KR" altLang="en-US" sz="900" b="1" spc="-100" dirty="0">
                <a:gradFill>
                  <a:gsLst>
                    <a:gs pos="87083">
                      <a:prstClr val="black">
                        <a:lumMod val="75000"/>
                        <a:lumOff val="25000"/>
                      </a:prstClr>
                    </a:gs>
                    <a:gs pos="74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기술서 </a:t>
            </a:r>
            <a:r>
              <a:rPr lang="en-US" altLang="ko-KR" sz="900" spc="-100" dirty="0">
                <a:gradFill>
                  <a:gsLst>
                    <a:gs pos="87083">
                      <a:prstClr val="black">
                        <a:lumMod val="75000"/>
                        <a:lumOff val="25000"/>
                      </a:prstClr>
                    </a:gs>
                    <a:gs pos="74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-  </a:t>
            </a:r>
            <a:fld id="{1BB9901C-7B72-45F9-972C-F3D5D422CC37}" type="slidenum">
              <a:rPr lang="en-US" altLang="ko-KR" sz="900" spc="-100" smtClean="0">
                <a:gradFill>
                  <a:gsLst>
                    <a:gs pos="87083">
                      <a:prstClr val="black">
                        <a:lumMod val="75000"/>
                        <a:lumOff val="25000"/>
                      </a:prstClr>
                    </a:gs>
                    <a:gs pos="74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r"/>
              <a:t>‹#›</a:t>
            </a:fld>
            <a:endParaRPr lang="en-US" altLang="ko-KR" sz="900" spc="-100" dirty="0">
              <a:gradFill>
                <a:gsLst>
                  <a:gs pos="87083">
                    <a:prstClr val="black">
                      <a:lumMod val="75000"/>
                      <a:lumOff val="25000"/>
                    </a:prstClr>
                  </a:gs>
                  <a:gs pos="74000">
                    <a:prstClr val="black">
                      <a:lumMod val="75000"/>
                      <a:lumOff val="25000"/>
                    </a:prstClr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3515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5790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이등변 삼각형 1"/>
          <p:cNvSpPr/>
          <p:nvPr userDrawn="1"/>
        </p:nvSpPr>
        <p:spPr>
          <a:xfrm rot="5400000">
            <a:off x="0" y="0"/>
            <a:ext cx="1080000" cy="1080000"/>
          </a:xfrm>
          <a:prstGeom prst="triangle">
            <a:avLst>
              <a:gd name="adj" fmla="val 0"/>
            </a:avLst>
          </a:prstGeom>
          <a:solidFill>
            <a:srgbClr val="00002F"/>
          </a:solidFill>
          <a:ln>
            <a:solidFill>
              <a:srgbClr val="5B3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이등변 삼각형 2"/>
          <p:cNvSpPr/>
          <p:nvPr userDrawn="1"/>
        </p:nvSpPr>
        <p:spPr>
          <a:xfrm rot="16200000">
            <a:off x="11112000" y="5778000"/>
            <a:ext cx="1080000" cy="1080000"/>
          </a:xfrm>
          <a:prstGeom prst="triangle">
            <a:avLst>
              <a:gd name="adj" fmla="val 0"/>
            </a:avLst>
          </a:prstGeom>
          <a:solidFill>
            <a:srgbClr val="00002F"/>
          </a:solidFill>
          <a:ln>
            <a:solidFill>
              <a:srgbClr val="5B3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33"/>
          <p:cNvSpPr txBox="1">
            <a:spLocks noChangeArrowheads="1"/>
          </p:cNvSpPr>
          <p:nvPr/>
        </p:nvSpPr>
        <p:spPr bwMode="auto">
          <a:xfrm>
            <a:off x="249237" y="816330"/>
            <a:ext cx="2884488" cy="27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hangingPunct="1"/>
            <a:r>
              <a:rPr kumimoji="0" lang="ko-KR" altLang="en-US" sz="700" b="0" dirty="0" err="1">
                <a:solidFill>
                  <a:srgbClr val="000000"/>
                </a:solidFill>
                <a:ea typeface="굴림" charset="-127"/>
              </a:rPr>
              <a:t>정책포털과</a:t>
            </a:r>
            <a:r>
              <a:rPr kumimoji="0" lang="ko-KR" altLang="en-US" sz="700" b="0" dirty="0">
                <a:solidFill>
                  <a:srgbClr val="000000"/>
                </a:solidFill>
                <a:ea typeface="굴림" charset="-127"/>
              </a:rPr>
              <a:t> </a:t>
            </a:r>
            <a:r>
              <a:rPr kumimoji="0" lang="en-US" altLang="ko-KR" sz="700" b="0" dirty="0">
                <a:solidFill>
                  <a:srgbClr val="000000"/>
                </a:solidFill>
                <a:ea typeface="굴림" charset="-127"/>
              </a:rPr>
              <a:t>Copyright ⓒ Ministry of Culture , Sports and Tourism</a:t>
            </a:r>
            <a:endParaRPr lang="en-US" altLang="ko-KR" sz="1800" b="0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  <p:pic>
        <p:nvPicPr>
          <p:cNvPr id="6" name="Picture 5" descr="C:\Users\korea\Downloads\문화체육관광부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56" y="282631"/>
            <a:ext cx="1949635" cy="47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69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://ko.wikipedia.org/wiki/UTF-8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a.go.kr/unisearch/imagefiles/newsfile/NEWS_202002220931279722%5d%5d%3e%3c/FileUrl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6062" y="2447473"/>
            <a:ext cx="61798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200" spc="-300" dirty="0">
                <a:solidFill>
                  <a:srgbClr val="00002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외부 연계 기술서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191411" y="3868041"/>
            <a:ext cx="3818246" cy="39119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나눔스퀘어 ExtraBold" pitchFamily="50" charset="-127"/>
                <a:ea typeface="나눔스퀘어 ExtraBold" pitchFamily="50" charset="-127"/>
              </a:rPr>
              <a:t>2025.04.10.</a:t>
            </a:r>
            <a:endParaRPr lang="ko-KR" altLang="en-US" dirty="0">
              <a:latin typeface="나눔스퀘어 ExtraBold" pitchFamily="50" charset="-127"/>
              <a:ea typeface="나눔스퀘어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288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9997B1D-CA72-47E8-BC05-3931D6EDB015}"/>
              </a:ext>
            </a:extLst>
          </p:cNvPr>
          <p:cNvSpPr/>
          <p:nvPr/>
        </p:nvSpPr>
        <p:spPr>
          <a:xfrm>
            <a:off x="3219451" y="1175396"/>
            <a:ext cx="5762168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 정 이 력</a:t>
            </a:r>
            <a:endParaRPr lang="ko-KR" altLang="en-US" sz="24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47AFC213-61F9-4F67-8EF4-DE6CEC6A6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853665"/>
              </p:ext>
            </p:extLst>
          </p:nvPr>
        </p:nvGraphicFramePr>
        <p:xfrm>
          <a:off x="1629542" y="2185859"/>
          <a:ext cx="8932916" cy="19079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56003">
                  <a:extLst>
                    <a:ext uri="{9D8B030D-6E8A-4147-A177-3AD203B41FA5}">
                      <a16:colId xmlns:a16="http://schemas.microsoft.com/office/drawing/2014/main" val="3413812157"/>
                    </a:ext>
                  </a:extLst>
                </a:gridCol>
                <a:gridCol w="1103586">
                  <a:extLst>
                    <a:ext uri="{9D8B030D-6E8A-4147-A177-3AD203B41FA5}">
                      <a16:colId xmlns:a16="http://schemas.microsoft.com/office/drawing/2014/main" val="1525103855"/>
                    </a:ext>
                  </a:extLst>
                </a:gridCol>
                <a:gridCol w="1355835">
                  <a:extLst>
                    <a:ext uri="{9D8B030D-6E8A-4147-A177-3AD203B41FA5}">
                      <a16:colId xmlns:a16="http://schemas.microsoft.com/office/drawing/2014/main" val="2283504929"/>
                    </a:ext>
                  </a:extLst>
                </a:gridCol>
                <a:gridCol w="5517492">
                  <a:extLst>
                    <a:ext uri="{9D8B030D-6E8A-4147-A177-3AD203B41FA5}">
                      <a16:colId xmlns:a16="http://schemas.microsoft.com/office/drawing/2014/main" val="2939433164"/>
                    </a:ext>
                  </a:extLst>
                </a:gridCol>
              </a:tblGrid>
              <a:tr h="317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번호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버전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개정일자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개정내용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561328"/>
                  </a:ext>
                </a:extLst>
              </a:tr>
              <a:tr h="3179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4.1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2021.02.09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외부연계 개발 주의사항 추가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0673721"/>
                  </a:ext>
                </a:extLst>
              </a:tr>
              <a:tr h="3179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4.2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2021.05.18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보도자료 메타정보 </a:t>
                      </a:r>
                      <a:r>
                        <a:rPr lang="en-US" altLang="ko-KR" sz="1200" dirty="0"/>
                        <a:t>DTD </a:t>
                      </a:r>
                      <a:r>
                        <a:rPr lang="ko-KR" altLang="en-US" sz="1200" dirty="0"/>
                        <a:t>추가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0313451"/>
                  </a:ext>
                </a:extLst>
              </a:tr>
              <a:tr h="3179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4.3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2021.08.09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메타정보 </a:t>
                      </a:r>
                      <a:r>
                        <a:rPr lang="ko-KR" altLang="en-US" sz="1200" dirty="0" err="1"/>
                        <a:t>담당실국</a:t>
                      </a:r>
                      <a:r>
                        <a:rPr lang="ko-KR" altLang="en-US" sz="1200" dirty="0"/>
                        <a:t> 추가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5632488"/>
                  </a:ext>
                </a:extLst>
              </a:tr>
              <a:tr h="3179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4.4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2022.02.23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메타정보 </a:t>
                      </a:r>
                      <a:r>
                        <a:rPr lang="en-US" altLang="ko-KR" sz="1200" dirty="0"/>
                        <a:t>DTD </a:t>
                      </a:r>
                      <a:r>
                        <a:rPr lang="ko-KR" altLang="en-US" sz="1200" dirty="0"/>
                        <a:t>삭제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8319885"/>
                  </a:ext>
                </a:extLst>
              </a:tr>
              <a:tr h="3179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4.5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2025.04.10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/>
                        <a:t>사실은이렇습니다</a:t>
                      </a:r>
                      <a:r>
                        <a:rPr lang="ko-KR" altLang="en-US" sz="1200" dirty="0"/>
                        <a:t> 추가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1483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2376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0CC735DE-BDB8-48F0-A2ED-F5FB72A94BCA}"/>
              </a:ext>
            </a:extLst>
          </p:cNvPr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사실은 이렇습니다 추가 관련 </a:t>
            </a:r>
          </a:p>
        </p:txBody>
      </p:sp>
      <p:sp>
        <p:nvSpPr>
          <p:cNvPr id="3" name="직사각형 6">
            <a:extLst>
              <a:ext uri="{FF2B5EF4-FFF2-40B4-BE49-F238E27FC236}">
                <a16:creationId xmlns:a16="http://schemas.microsoft.com/office/drawing/2014/main" id="{65484E54-BFE8-4906-9481-8D3350696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4" y="1244599"/>
            <a:ext cx="10467976" cy="44970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기존 정책브리핑과 보도자료 연계중인 부처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▶ 작업내용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기존 보도자료 연계 데이터에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사실은 이렇습니다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기사만 추가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처리</a:t>
            </a:r>
            <a:endParaRPr lang="en-US" altLang="ko-KR" sz="1200" spc="-3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사실은 이렇습니다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200" spc="-30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GroupingCode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: fact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설정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하고 나머지는 기존 연계방식 그대로 사용</a:t>
            </a:r>
            <a:endParaRPr lang="en-US" altLang="ko-KR" sz="1200" spc="-3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▶ 유의사항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기존 보도자료 연계 시 수정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삭제 연계가 구현이 안된 부처는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필히 수정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삭제 연계 구현 필요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부처별 해명자료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설명자료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반박자료 등의 메뉴에 등록된 기사 중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언론보도에 대한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사실은 이렇습니다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기사만 연계 대상에 추가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일부 부처에서 보도자료에 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사실은 이렇습니다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기사가 혼재된 경우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 있는데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사실은 이렇습니다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기사는 </a:t>
            </a:r>
            <a:r>
              <a:rPr lang="en-US" altLang="ko-KR" sz="1200" spc="-30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GroupingCode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를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fact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연계 필요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2.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신규로 연계 시작 하는 부처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작업내용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연계가이드를 참고하여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보도자료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및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사실은 이렇습니다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API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개발 진행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▶ 유의사항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-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부처별 해명자료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설명자료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반박자료 등의 메뉴에 등록된 기사 중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언론보도에 대한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사실은 이렇습니다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기사만 연계 대상에 추가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일부 부처에서 보도자료에 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사실은 이렇습니다</a:t>
            </a:r>
            <a:r>
              <a:rPr lang="en-US" altLang="ko-KR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기사가 혼재된 경우</a:t>
            </a:r>
            <a:r>
              <a:rPr lang="ko-KR" altLang="en-US" sz="1200" spc="-3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 있는데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사실은 이렇습니다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기사는 </a:t>
            </a:r>
            <a:r>
              <a:rPr lang="en-US" altLang="ko-KR" sz="1200" spc="-30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GroupingCode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를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fact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연계 필요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8266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0500" y="2472873"/>
            <a:ext cx="7970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spc="-300" dirty="0">
                <a:solidFill>
                  <a:srgbClr val="00002F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01</a:t>
            </a:r>
            <a:endParaRPr lang="ko-KR" altLang="en-US" sz="4400" spc="-300" dirty="0">
              <a:solidFill>
                <a:srgbClr val="00002F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219451" y="3169741"/>
            <a:ext cx="5762168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외부 연계 개요</a:t>
            </a:r>
          </a:p>
        </p:txBody>
      </p:sp>
    </p:spTree>
    <p:extLst>
      <p:ext uri="{BB962C8B-B14F-4D97-AF65-F5344CB8AC3E}">
        <p14:creationId xmlns:p14="http://schemas.microsoft.com/office/powerpoint/2010/main" val="3514545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 bwMode="auto">
          <a:xfrm>
            <a:off x="726422" y="1080000"/>
            <a:ext cx="10213076" cy="553552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50800" sx="1000" sy="1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lnSpc>
                <a:spcPct val="90000"/>
              </a:lnSpc>
            </a:pPr>
            <a:r>
              <a:rPr lang="en-US" altLang="ko-KR" sz="800" dirty="0">
                <a:ln>
                  <a:solidFill>
                    <a:srgbClr val="BEBEBE">
                      <a:alpha val="0"/>
                    </a:srgbClr>
                  </a:solidFill>
                </a:ln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ko-KR" altLang="en-US" sz="800" dirty="0">
              <a:ln>
                <a:solidFill>
                  <a:srgbClr val="BEBEBE">
                    <a:alpha val="0"/>
                  </a:srgbClr>
                </a:solidFill>
              </a:ln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2021825" y="1198137"/>
            <a:ext cx="5762029" cy="5417356"/>
            <a:chOff x="3473558" y="1663013"/>
            <a:chExt cx="5678768" cy="5609944"/>
          </a:xfrm>
        </p:grpSpPr>
        <p:sp>
          <p:nvSpPr>
            <p:cNvPr id="79" name="Rectangle 35"/>
            <p:cNvSpPr>
              <a:spLocks noChangeArrowheads="1"/>
            </p:cNvSpPr>
            <p:nvPr/>
          </p:nvSpPr>
          <p:spPr bwMode="auto">
            <a:xfrm>
              <a:off x="3473558" y="1663013"/>
              <a:ext cx="5678768" cy="5609944"/>
            </a:xfrm>
            <a:prstGeom prst="round2SameRect">
              <a:avLst>
                <a:gd name="adj1" fmla="val 1596"/>
                <a:gd name="adj2" fmla="val 0"/>
              </a:avLst>
            </a:prstGeom>
            <a:gradFill>
              <a:gsLst>
                <a:gs pos="93000">
                  <a:srgbClr val="0070C0"/>
                </a:gs>
                <a:gs pos="100000">
                  <a:srgbClr val="005EA4"/>
                </a:gs>
              </a:gsLst>
              <a:lin ang="540000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0" rIns="0" bIns="0" rtlCol="0" anchor="ctr">
              <a:noAutofit/>
            </a:bodyPr>
            <a:lstStyle/>
            <a:p>
              <a:pPr defTabSz="841599" latinLnBrk="0">
                <a:spcBef>
                  <a:spcPts val="200"/>
                </a:spcBef>
              </a:pPr>
              <a:endParaRPr lang="ko-KR" altLang="en-US" sz="800" spc="-7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Rix고딕 B" panose="02020603020101020101" pitchFamily="18" charset="-127"/>
                <a:ea typeface="Rix고딕 B" panose="02020603020101020101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4036240" y="2039525"/>
              <a:ext cx="447126" cy="4097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65089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ko-KR" sz="500" spc="-50" dirty="0">
                <a:ln>
                  <a:solidFill>
                    <a:srgbClr val="BEBEBE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정책뉴스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서비스 개념 및 구성도</a:t>
            </a:r>
          </a:p>
        </p:txBody>
      </p:sp>
      <p:sp>
        <p:nvSpPr>
          <p:cNvPr id="21" name="Rectangle 79"/>
          <p:cNvSpPr>
            <a:spLocks noChangeArrowheads="1"/>
          </p:cNvSpPr>
          <p:nvPr/>
        </p:nvSpPr>
        <p:spPr bwMode="gray">
          <a:xfrm>
            <a:off x="720000" y="1564687"/>
            <a:ext cx="1346782" cy="23183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2700" dist="25400" dir="5400000" algn="t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8" tIns="45603" rIns="91208" bIns="45603" rtlCol="0" anchor="ctr"/>
          <a:lstStyle/>
          <a:p>
            <a:pPr algn="ctr" defTabSz="912122" latinLnBrk="0"/>
            <a:r>
              <a:rPr lang="ko-KR" altLang="en-US" sz="12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 Unicode MS" panose="020B0604020202020204" pitchFamily="50" charset="-127"/>
              </a:rPr>
              <a:t>외부연계</a:t>
            </a:r>
            <a:r>
              <a:rPr lang="ko-KR" altLang="en-US" sz="12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 Unicode MS" panose="020B0604020202020204" pitchFamily="50" charset="-127"/>
              </a:rPr>
              <a:t> </a:t>
            </a:r>
            <a:r>
              <a:rPr lang="en-US" altLang="ko-KR" sz="12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 Unicode MS" panose="020B0604020202020204" pitchFamily="50" charset="-127"/>
              </a:rPr>
              <a:t>(IN)</a:t>
            </a:r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  <a:cs typeface="Arial Unicode MS" panose="020B0604020202020204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922087" y="5615058"/>
            <a:ext cx="770970" cy="733744"/>
            <a:chOff x="2582085" y="2625476"/>
            <a:chExt cx="759830" cy="759828"/>
          </a:xfrm>
        </p:grpSpPr>
        <p:sp>
          <p:nvSpPr>
            <p:cNvPr id="77" name="타원 76"/>
            <p:cNvSpPr/>
            <p:nvPr/>
          </p:nvSpPr>
          <p:spPr>
            <a:xfrm>
              <a:off x="2582085" y="2625476"/>
              <a:ext cx="759830" cy="7598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78" name="Text Box 435"/>
            <p:cNvSpPr txBox="1">
              <a:spLocks noChangeArrowheads="1"/>
            </p:cNvSpPr>
            <p:nvPr/>
          </p:nvSpPr>
          <p:spPr bwMode="gray">
            <a:xfrm>
              <a:off x="2700035" y="2838856"/>
              <a:ext cx="510289" cy="333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7473" latinLnBrk="0">
                <a:lnSpc>
                  <a:spcPct val="110000"/>
                </a:lnSpc>
                <a:buClr>
                  <a:srgbClr val="4D4D4D"/>
                </a:buClr>
                <a:defRPr/>
              </a:pPr>
              <a:r>
                <a:rPr lang="en-US" altLang="ko-KR" sz="1000" dirty="0">
                  <a:ln>
                    <a:solidFill>
                      <a:srgbClr val="BEBE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50</a:t>
              </a:r>
              <a:r>
                <a:rPr lang="ko-KR" altLang="en-US" sz="1000" dirty="0">
                  <a:ln>
                    <a:solidFill>
                      <a:srgbClr val="BEBE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개 부처</a:t>
              </a:r>
              <a:endParaRPr lang="en-US" altLang="ko-KR" sz="1000" dirty="0">
                <a:ln>
                  <a:solidFill>
                    <a:srgbClr val="BEBEBE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 defTabSz="827473" latinLnBrk="0">
                <a:lnSpc>
                  <a:spcPct val="110000"/>
                </a:lnSpc>
                <a:buClr>
                  <a:srgbClr val="4D4D4D"/>
                </a:buClr>
                <a:defRPr/>
              </a:pPr>
              <a:r>
                <a:rPr lang="en-US" altLang="ko-KR" sz="900" dirty="0">
                  <a:ln>
                    <a:solidFill>
                      <a:srgbClr val="BEBE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lang="ko-KR" altLang="en-US" sz="900" dirty="0">
                  <a:ln>
                    <a:solidFill>
                      <a:srgbClr val="BEBE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표준</a:t>
              </a:r>
              <a:r>
                <a:rPr lang="en-US" altLang="ko-KR" sz="900" dirty="0">
                  <a:ln>
                    <a:solidFill>
                      <a:srgbClr val="BEBEBE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XML)</a:t>
              </a:r>
              <a:endParaRPr lang="ko-KR" altLang="en-US" sz="900" dirty="0">
                <a:ln>
                  <a:solidFill>
                    <a:srgbClr val="BEBEBE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69" name="Rectangle 1075"/>
          <p:cNvSpPr>
            <a:spLocks noChangeArrowheads="1"/>
          </p:cNvSpPr>
          <p:nvPr/>
        </p:nvSpPr>
        <p:spPr bwMode="auto">
          <a:xfrm>
            <a:off x="902443" y="1989875"/>
            <a:ext cx="903876" cy="27717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  <a:alpha val="50196"/>
              </a:schemeClr>
            </a:solidFill>
          </a:ln>
          <a:effectLst/>
        </p:spPr>
        <p:txBody>
          <a:bodyPr wrap="none" lIns="0" tIns="0" rIns="0" bIns="36000" anchor="ctr">
            <a:noAutofit/>
          </a:bodyPr>
          <a:lstStyle/>
          <a:p>
            <a:pPr indent="-83321" algn="ctr" defTabSz="911707" fontAlgn="ctr" latinLnBrk="0">
              <a:lnSpc>
                <a:spcPts val="1500"/>
              </a:lnSpc>
            </a:pPr>
            <a:r>
              <a:rPr lang="ko-KR" altLang="en-US" sz="1000" spc="-8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itchFamily="18" charset="-127"/>
                <a:ea typeface="KoPub돋움체 Medium" pitchFamily="18" charset="-127"/>
                <a:cs typeface="YoonGothic Medium" pitchFamily="18" charset="-127"/>
              </a:rPr>
              <a:t>국무조정실</a:t>
            </a:r>
            <a:endParaRPr lang="ko-KR" altLang="en-US" sz="800" spc="-8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itchFamily="18" charset="-127"/>
              <a:ea typeface="KoPub돋움체 Medium" pitchFamily="18" charset="-127"/>
              <a:cs typeface="YoonGothic Medium" pitchFamily="18" charset="-127"/>
            </a:endParaRPr>
          </a:p>
        </p:txBody>
      </p:sp>
      <p:sp>
        <p:nvSpPr>
          <p:cNvPr id="70" name="Rectangle 1075"/>
          <p:cNvSpPr>
            <a:spLocks noChangeArrowheads="1"/>
          </p:cNvSpPr>
          <p:nvPr/>
        </p:nvSpPr>
        <p:spPr bwMode="auto">
          <a:xfrm>
            <a:off x="902443" y="2341471"/>
            <a:ext cx="903876" cy="27717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  <a:alpha val="50196"/>
              </a:schemeClr>
            </a:solidFill>
          </a:ln>
          <a:effectLst/>
        </p:spPr>
        <p:txBody>
          <a:bodyPr wrap="none" lIns="0" tIns="0" rIns="0" bIns="36000" anchor="ctr">
            <a:noAutofit/>
          </a:bodyPr>
          <a:lstStyle/>
          <a:p>
            <a:pPr indent="-83321" algn="ctr" defTabSz="911707" fontAlgn="ctr" latinLnBrk="0">
              <a:lnSpc>
                <a:spcPts val="1500"/>
              </a:lnSpc>
            </a:pPr>
            <a:r>
              <a:rPr lang="ko-KR" altLang="en-US" sz="1000" spc="-8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itchFamily="18" charset="-127"/>
                <a:ea typeface="KoPub돋움체 Medium" pitchFamily="18" charset="-127"/>
                <a:cs typeface="YoonGothic Medium" pitchFamily="18" charset="-127"/>
              </a:rPr>
              <a:t>기획재정부</a:t>
            </a:r>
            <a:endParaRPr lang="ko-KR" altLang="en-US" sz="1000" spc="-8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itchFamily="18" charset="-127"/>
              <a:ea typeface="KoPub돋움체 Medium" pitchFamily="18" charset="-127"/>
              <a:cs typeface="YoonGothic Medium" pitchFamily="18" charset="-127"/>
            </a:endParaRPr>
          </a:p>
        </p:txBody>
      </p:sp>
      <p:sp>
        <p:nvSpPr>
          <p:cNvPr id="71" name="Rectangle 1075"/>
          <p:cNvSpPr>
            <a:spLocks noChangeArrowheads="1"/>
          </p:cNvSpPr>
          <p:nvPr/>
        </p:nvSpPr>
        <p:spPr bwMode="auto">
          <a:xfrm>
            <a:off x="902443" y="2693067"/>
            <a:ext cx="903876" cy="27717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  <a:alpha val="50196"/>
              </a:schemeClr>
            </a:solidFill>
          </a:ln>
          <a:effectLst/>
        </p:spPr>
        <p:txBody>
          <a:bodyPr wrap="none" lIns="0" tIns="0" rIns="0" bIns="36000" anchor="ctr">
            <a:noAutofit/>
          </a:bodyPr>
          <a:lstStyle/>
          <a:p>
            <a:pPr indent="-83321" algn="ctr" defTabSz="911707" fontAlgn="ctr" latinLnBrk="0">
              <a:lnSpc>
                <a:spcPts val="1500"/>
              </a:lnSpc>
            </a:pPr>
            <a:r>
              <a:rPr lang="ko-KR" altLang="en-US" sz="1000" spc="-8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itchFamily="18" charset="-127"/>
                <a:ea typeface="KoPub돋움체 Medium" pitchFamily="18" charset="-127"/>
                <a:cs typeface="YoonGothic Medium" pitchFamily="18" charset="-127"/>
              </a:rPr>
              <a:t>공정거래위원회</a:t>
            </a:r>
          </a:p>
        </p:txBody>
      </p:sp>
      <p:sp>
        <p:nvSpPr>
          <p:cNvPr id="72" name="Rectangle 1075"/>
          <p:cNvSpPr>
            <a:spLocks noChangeArrowheads="1"/>
          </p:cNvSpPr>
          <p:nvPr/>
        </p:nvSpPr>
        <p:spPr bwMode="auto">
          <a:xfrm>
            <a:off x="902443" y="3044663"/>
            <a:ext cx="903876" cy="27717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  <a:alpha val="50196"/>
              </a:schemeClr>
            </a:solidFill>
          </a:ln>
          <a:effectLst/>
        </p:spPr>
        <p:txBody>
          <a:bodyPr wrap="none" lIns="0" tIns="0" rIns="0" bIns="36000" anchor="ctr">
            <a:noAutofit/>
          </a:bodyPr>
          <a:lstStyle/>
          <a:p>
            <a:pPr indent="-83321" algn="ctr" defTabSz="911707" fontAlgn="ctr" latinLnBrk="0">
              <a:lnSpc>
                <a:spcPts val="1500"/>
              </a:lnSpc>
            </a:pPr>
            <a:r>
              <a:rPr lang="ko-KR" altLang="en-US" sz="1000" spc="-8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itchFamily="18" charset="-127"/>
                <a:ea typeface="KoPub돋움체 Medium" pitchFamily="18" charset="-127"/>
                <a:cs typeface="YoonGothic Medium" pitchFamily="18" charset="-127"/>
              </a:rPr>
              <a:t>국방부</a:t>
            </a:r>
          </a:p>
        </p:txBody>
      </p:sp>
      <p:grpSp>
        <p:nvGrpSpPr>
          <p:cNvPr id="29" name="Group 180"/>
          <p:cNvGrpSpPr>
            <a:grpSpLocks/>
          </p:cNvGrpSpPr>
          <p:nvPr/>
        </p:nvGrpSpPr>
        <p:grpSpPr bwMode="auto">
          <a:xfrm rot="5400000">
            <a:off x="7279180" y="2300821"/>
            <a:ext cx="774655" cy="503094"/>
            <a:chOff x="1749" y="3243"/>
            <a:chExt cx="822" cy="448"/>
          </a:xfrm>
        </p:grpSpPr>
        <p:sp>
          <p:nvSpPr>
            <p:cNvPr id="58" name="AutoShape 173"/>
            <p:cNvSpPr>
              <a:spLocks noChangeArrowheads="1"/>
            </p:cNvSpPr>
            <p:nvPr/>
          </p:nvSpPr>
          <p:spPr bwMode="auto">
            <a:xfrm>
              <a:off x="1749" y="3243"/>
              <a:ext cx="822" cy="384"/>
            </a:xfrm>
            <a:prstGeom prst="upArrow">
              <a:avLst>
                <a:gd name="adj1" fmla="val 76889"/>
                <a:gd name="adj2" fmla="val 43491"/>
              </a:avLst>
            </a:prstGeom>
            <a:gradFill rotWithShape="1">
              <a:gsLst>
                <a:gs pos="0">
                  <a:srgbClr val="5575A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endParaRPr lang="ko-KR" altLang="en-US" sz="105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9" name="AutoShape 174"/>
            <p:cNvSpPr>
              <a:spLocks noChangeArrowheads="1"/>
            </p:cNvSpPr>
            <p:nvPr/>
          </p:nvSpPr>
          <p:spPr bwMode="auto">
            <a:xfrm>
              <a:off x="1760" y="3261"/>
              <a:ext cx="801" cy="430"/>
            </a:xfrm>
            <a:prstGeom prst="upArrow">
              <a:avLst>
                <a:gd name="adj1" fmla="val 76250"/>
                <a:gd name="adj2" fmla="val 35583"/>
              </a:avLst>
            </a:prstGeom>
            <a:gradFill rotWithShape="1">
              <a:gsLst>
                <a:gs pos="0">
                  <a:schemeClr val="bg1">
                    <a:gamma/>
                    <a:shade val="96078"/>
                    <a:invGamma/>
                  </a:schemeClr>
                </a:gs>
                <a:gs pos="100000">
                  <a:srgbClr val="F8F8F8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05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 rot="5400000">
            <a:off x="1059479" y="5146508"/>
            <a:ext cx="513657" cy="62089"/>
            <a:chOff x="6211673" y="4447520"/>
            <a:chExt cx="531918" cy="61192"/>
          </a:xfrm>
        </p:grpSpPr>
        <p:sp>
          <p:nvSpPr>
            <p:cNvPr id="64" name="타원 63"/>
            <p:cNvSpPr/>
            <p:nvPr/>
          </p:nvSpPr>
          <p:spPr>
            <a:xfrm>
              <a:off x="6689441" y="4447520"/>
              <a:ext cx="54150" cy="6119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6465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600">
                <a:solidFill>
                  <a:prstClr val="white">
                    <a:lumMod val="75000"/>
                  </a:prstClr>
                </a:solidFill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6569999" y="4447520"/>
              <a:ext cx="54150" cy="6119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6465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600">
                <a:solidFill>
                  <a:prstClr val="white">
                    <a:lumMod val="75000"/>
                  </a:prstClr>
                </a:solidFill>
              </a:endParaRPr>
            </a:p>
          </p:txBody>
        </p:sp>
        <p:sp>
          <p:nvSpPr>
            <p:cNvPr id="66" name="타원 65"/>
            <p:cNvSpPr/>
            <p:nvPr/>
          </p:nvSpPr>
          <p:spPr>
            <a:xfrm>
              <a:off x="6450557" y="4447520"/>
              <a:ext cx="54150" cy="6119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6465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600">
                <a:solidFill>
                  <a:prstClr val="white">
                    <a:lumMod val="75000"/>
                  </a:prstClr>
                </a:solidFill>
              </a:endParaRPr>
            </a:p>
          </p:txBody>
        </p:sp>
        <p:sp>
          <p:nvSpPr>
            <p:cNvPr id="67" name="타원 66"/>
            <p:cNvSpPr/>
            <p:nvPr/>
          </p:nvSpPr>
          <p:spPr>
            <a:xfrm>
              <a:off x="6331115" y="4447520"/>
              <a:ext cx="54150" cy="6119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6465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600">
                <a:solidFill>
                  <a:prstClr val="white">
                    <a:lumMod val="75000"/>
                  </a:prstClr>
                </a:solidFill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211673" y="4447520"/>
              <a:ext cx="54150" cy="6119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6465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60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  <p:grpSp>
        <p:nvGrpSpPr>
          <p:cNvPr id="30" name="Group 180"/>
          <p:cNvGrpSpPr>
            <a:grpSpLocks/>
          </p:cNvGrpSpPr>
          <p:nvPr/>
        </p:nvGrpSpPr>
        <p:grpSpPr bwMode="auto">
          <a:xfrm rot="5400000">
            <a:off x="7279180" y="3950640"/>
            <a:ext cx="774655" cy="503094"/>
            <a:chOff x="1749" y="3243"/>
            <a:chExt cx="822" cy="448"/>
          </a:xfrm>
        </p:grpSpPr>
        <p:sp>
          <p:nvSpPr>
            <p:cNvPr id="56" name="AutoShape 173"/>
            <p:cNvSpPr>
              <a:spLocks noChangeArrowheads="1"/>
            </p:cNvSpPr>
            <p:nvPr/>
          </p:nvSpPr>
          <p:spPr bwMode="auto">
            <a:xfrm>
              <a:off x="1749" y="3243"/>
              <a:ext cx="822" cy="384"/>
            </a:xfrm>
            <a:prstGeom prst="upArrow">
              <a:avLst>
                <a:gd name="adj1" fmla="val 76889"/>
                <a:gd name="adj2" fmla="val 43491"/>
              </a:avLst>
            </a:prstGeom>
            <a:gradFill rotWithShape="1">
              <a:gsLst>
                <a:gs pos="0">
                  <a:srgbClr val="5575A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endParaRPr lang="ko-KR" altLang="en-US" sz="105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7" name="AutoShape 174"/>
            <p:cNvSpPr>
              <a:spLocks noChangeArrowheads="1"/>
            </p:cNvSpPr>
            <p:nvPr/>
          </p:nvSpPr>
          <p:spPr bwMode="auto">
            <a:xfrm>
              <a:off x="1760" y="3261"/>
              <a:ext cx="801" cy="430"/>
            </a:xfrm>
            <a:prstGeom prst="upArrow">
              <a:avLst>
                <a:gd name="adj1" fmla="val 76250"/>
                <a:gd name="adj2" fmla="val 35583"/>
              </a:avLst>
            </a:prstGeom>
            <a:gradFill rotWithShape="1">
              <a:gsLst>
                <a:gs pos="0">
                  <a:schemeClr val="bg1">
                    <a:gamma/>
                    <a:shade val="96078"/>
                    <a:invGamma/>
                  </a:schemeClr>
                </a:gs>
                <a:gs pos="100000">
                  <a:srgbClr val="F8F8F8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12122"/>
              <a:endParaRPr lang="ko-KR" altLang="en-US" sz="105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31" name="Group 180"/>
          <p:cNvGrpSpPr>
            <a:grpSpLocks/>
          </p:cNvGrpSpPr>
          <p:nvPr/>
        </p:nvGrpSpPr>
        <p:grpSpPr bwMode="auto">
          <a:xfrm rot="5400000">
            <a:off x="7279180" y="5542278"/>
            <a:ext cx="774655" cy="503094"/>
            <a:chOff x="1749" y="3243"/>
            <a:chExt cx="822" cy="448"/>
          </a:xfrm>
        </p:grpSpPr>
        <p:sp>
          <p:nvSpPr>
            <p:cNvPr id="54" name="AutoShape 173"/>
            <p:cNvSpPr>
              <a:spLocks noChangeArrowheads="1"/>
            </p:cNvSpPr>
            <p:nvPr/>
          </p:nvSpPr>
          <p:spPr bwMode="auto">
            <a:xfrm>
              <a:off x="1749" y="3243"/>
              <a:ext cx="822" cy="384"/>
            </a:xfrm>
            <a:prstGeom prst="upArrow">
              <a:avLst>
                <a:gd name="adj1" fmla="val 76889"/>
                <a:gd name="adj2" fmla="val 43491"/>
              </a:avLst>
            </a:prstGeom>
            <a:gradFill rotWithShape="1">
              <a:gsLst>
                <a:gs pos="0">
                  <a:srgbClr val="5575A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endParaRPr lang="ko-KR" altLang="en-US" sz="105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5" name="AutoShape 174"/>
            <p:cNvSpPr>
              <a:spLocks noChangeArrowheads="1"/>
            </p:cNvSpPr>
            <p:nvPr/>
          </p:nvSpPr>
          <p:spPr bwMode="auto">
            <a:xfrm>
              <a:off x="1760" y="3261"/>
              <a:ext cx="801" cy="430"/>
            </a:xfrm>
            <a:prstGeom prst="upArrow">
              <a:avLst>
                <a:gd name="adj1" fmla="val 76250"/>
                <a:gd name="adj2" fmla="val 35583"/>
              </a:avLst>
            </a:prstGeom>
            <a:gradFill rotWithShape="1">
              <a:gsLst>
                <a:gs pos="0">
                  <a:schemeClr val="bg1">
                    <a:gamma/>
                    <a:shade val="96078"/>
                    <a:invGamma/>
                  </a:schemeClr>
                </a:gs>
                <a:gs pos="100000">
                  <a:srgbClr val="F8F8F8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12122"/>
              <a:endParaRPr lang="ko-KR" altLang="en-US" sz="105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34" name="직사각형 90"/>
          <p:cNvSpPr>
            <a:spLocks noChangeArrowheads="1"/>
          </p:cNvSpPr>
          <p:nvPr/>
        </p:nvSpPr>
        <p:spPr bwMode="gray">
          <a:xfrm>
            <a:off x="7946078" y="2373694"/>
            <a:ext cx="2955576" cy="29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  <a:alpha val="50196"/>
              </a:schemeClr>
            </a:solidFill>
          </a:ln>
          <a:effectLst/>
        </p:spPr>
        <p:txBody>
          <a:bodyPr wrap="none" lIns="0" tIns="0" rIns="0" bIns="35910" anchor="ctr">
            <a:noAutofit/>
          </a:bodyPr>
          <a:lstStyle/>
          <a:p>
            <a:pPr indent="-83321" algn="ctr" defTabSz="911707" fontAlgn="ctr" latinLnBrk="0">
              <a:lnSpc>
                <a:spcPts val="1500"/>
              </a:lnSpc>
            </a:pPr>
            <a:endParaRPr lang="ko-KR" altLang="en-US" sz="700" spc="-8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itchFamily="18" charset="-127"/>
              <a:ea typeface="KoPub돋움체 Medium" pitchFamily="18" charset="-127"/>
              <a:cs typeface="YoonGothic Medium" pitchFamily="18" charset="-127"/>
            </a:endParaRPr>
          </a:p>
        </p:txBody>
      </p:sp>
      <p:sp>
        <p:nvSpPr>
          <p:cNvPr id="35" name="직사각형 90"/>
          <p:cNvSpPr>
            <a:spLocks noChangeArrowheads="1"/>
          </p:cNvSpPr>
          <p:nvPr/>
        </p:nvSpPr>
        <p:spPr bwMode="gray">
          <a:xfrm>
            <a:off x="7956533" y="2373694"/>
            <a:ext cx="2955574" cy="31719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wrap="none" lIns="91208" tIns="35910" rIns="91208" bIns="35910" anchor="ctr"/>
          <a:lstStyle/>
          <a:p>
            <a:pPr algn="ctr" defTabSz="912122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kern="0" dirty="0" err="1">
                <a:ln>
                  <a:solidFill>
                    <a:srgbClr val="83B8E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외부기관</a:t>
            </a:r>
            <a:r>
              <a:rPr kumimoji="0" lang="ko-KR" altLang="en-US" sz="1200" kern="0" dirty="0">
                <a:ln>
                  <a:solidFill>
                    <a:srgbClr val="83B8E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kumimoji="0" lang="en-US" altLang="ko-KR" sz="1200" kern="0" dirty="0">
                <a:ln>
                  <a:solidFill>
                    <a:srgbClr val="83B8E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en-US" altLang="ko-KR" sz="1200" kern="0" dirty="0">
                <a:ln>
                  <a:solidFill>
                    <a:srgbClr val="83B8E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OUT</a:t>
            </a:r>
            <a:r>
              <a:rPr kumimoji="0" lang="en-US" altLang="ko-KR" sz="1200" kern="0" dirty="0">
                <a:ln>
                  <a:solidFill>
                    <a:srgbClr val="83B8E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kumimoji="0" lang="ko-KR" altLang="en-US" sz="1200" kern="0" dirty="0">
              <a:ln>
                <a:solidFill>
                  <a:srgbClr val="83B8E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8183995" y="2994208"/>
            <a:ext cx="2443272" cy="402051"/>
            <a:chOff x="10789070" y="3528320"/>
            <a:chExt cx="1314030" cy="272480"/>
          </a:xfrm>
        </p:grpSpPr>
        <p:sp>
          <p:nvSpPr>
            <p:cNvPr id="50" name="AutoShape 676"/>
            <p:cNvSpPr>
              <a:spLocks noChangeArrowheads="1"/>
            </p:cNvSpPr>
            <p:nvPr/>
          </p:nvSpPr>
          <p:spPr bwMode="auto">
            <a:xfrm>
              <a:off x="10789070" y="3528320"/>
              <a:ext cx="1314030" cy="272480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</a:pPr>
              <a:endParaRPr lang="ko-KR" altLang="ko-KR" sz="8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itchFamily="34" charset="0"/>
              </a:endParaRPr>
            </a:p>
          </p:txBody>
        </p:sp>
        <p:pic>
          <p:nvPicPr>
            <p:cNvPr id="51" name="그림 314"/>
            <p:cNvPicPr>
              <a:picLocks noChangeAspect="1"/>
            </p:cNvPicPr>
            <p:nvPr/>
          </p:nvPicPr>
          <p:blipFill>
            <a:blip r:embed="rId2"/>
            <a:srcRect t="13579" b="32689"/>
            <a:stretch>
              <a:fillRect/>
            </a:stretch>
          </p:blipFill>
          <p:spPr bwMode="auto">
            <a:xfrm>
              <a:off x="11240330" y="3553497"/>
              <a:ext cx="411848" cy="222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0" name="그룹 39"/>
          <p:cNvGrpSpPr/>
          <p:nvPr/>
        </p:nvGrpSpPr>
        <p:grpSpPr>
          <a:xfrm>
            <a:off x="8183995" y="3774089"/>
            <a:ext cx="2443272" cy="372593"/>
            <a:chOff x="10789070" y="4079750"/>
            <a:chExt cx="1314030" cy="270667"/>
          </a:xfrm>
        </p:grpSpPr>
        <p:sp>
          <p:nvSpPr>
            <p:cNvPr id="48" name="AutoShape 676"/>
            <p:cNvSpPr>
              <a:spLocks noChangeArrowheads="1"/>
            </p:cNvSpPr>
            <p:nvPr/>
          </p:nvSpPr>
          <p:spPr bwMode="auto">
            <a:xfrm>
              <a:off x="10789070" y="4079750"/>
              <a:ext cx="1314030" cy="270667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</a:pPr>
              <a:endParaRPr lang="ko-KR" altLang="ko-KR" sz="8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itchFamily="34" charset="0"/>
              </a:endParaRPr>
            </a:p>
          </p:txBody>
        </p:sp>
        <p:pic>
          <p:nvPicPr>
            <p:cNvPr id="49" name="그림 315"/>
            <p:cNvPicPr>
              <a:picLocks noChangeAspect="1"/>
            </p:cNvPicPr>
            <p:nvPr/>
          </p:nvPicPr>
          <p:blipFill>
            <a:blip r:embed="rId3"/>
            <a:srcRect r="25905"/>
            <a:stretch>
              <a:fillRect/>
            </a:stretch>
          </p:blipFill>
          <p:spPr bwMode="auto">
            <a:xfrm>
              <a:off x="11240330" y="4130732"/>
              <a:ext cx="411848" cy="176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" name="그룹 40"/>
          <p:cNvGrpSpPr/>
          <p:nvPr/>
        </p:nvGrpSpPr>
        <p:grpSpPr>
          <a:xfrm>
            <a:off x="8183995" y="4524515"/>
            <a:ext cx="2443272" cy="422354"/>
            <a:chOff x="10789070" y="4668167"/>
            <a:chExt cx="1314030" cy="272480"/>
          </a:xfrm>
        </p:grpSpPr>
        <p:sp>
          <p:nvSpPr>
            <p:cNvPr id="46" name="AutoShape 676"/>
            <p:cNvSpPr>
              <a:spLocks noChangeArrowheads="1"/>
            </p:cNvSpPr>
            <p:nvPr/>
          </p:nvSpPr>
          <p:spPr bwMode="auto">
            <a:xfrm>
              <a:off x="10789070" y="4668167"/>
              <a:ext cx="1314030" cy="272480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</a:pPr>
              <a:endParaRPr lang="ko-KR" altLang="ko-KR" sz="8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  <a:cs typeface="Arial" pitchFamily="34" charset="0"/>
              </a:endParaRPr>
            </a:p>
          </p:txBody>
        </p:sp>
        <p:pic>
          <p:nvPicPr>
            <p:cNvPr id="47" name="그림 31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205379" y="4728609"/>
              <a:ext cx="481751" cy="149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8" name="Rectangle 1075"/>
          <p:cNvSpPr>
            <a:spLocks noChangeArrowheads="1"/>
          </p:cNvSpPr>
          <p:nvPr/>
        </p:nvSpPr>
        <p:spPr bwMode="auto">
          <a:xfrm>
            <a:off x="902443" y="3396259"/>
            <a:ext cx="903876" cy="27717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  <a:alpha val="50196"/>
              </a:schemeClr>
            </a:solidFill>
          </a:ln>
          <a:effectLst/>
        </p:spPr>
        <p:txBody>
          <a:bodyPr wrap="none" lIns="0" tIns="0" rIns="0" bIns="36000" anchor="ctr">
            <a:noAutofit/>
          </a:bodyPr>
          <a:lstStyle/>
          <a:p>
            <a:pPr indent="-83321" algn="ctr" defTabSz="911707" fontAlgn="ctr" latinLnBrk="0">
              <a:lnSpc>
                <a:spcPts val="1500"/>
              </a:lnSpc>
            </a:pPr>
            <a:r>
              <a:rPr lang="ko-KR" altLang="en-US" sz="1000" spc="-8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itchFamily="18" charset="-127"/>
                <a:ea typeface="KoPub돋움체 Medium" pitchFamily="18" charset="-127"/>
                <a:cs typeface="YoonGothic Medium" pitchFamily="18" charset="-127"/>
              </a:rPr>
              <a:t>교육부</a:t>
            </a:r>
          </a:p>
        </p:txBody>
      </p:sp>
      <p:sp>
        <p:nvSpPr>
          <p:cNvPr id="89" name="Rectangle 1075"/>
          <p:cNvSpPr>
            <a:spLocks noChangeArrowheads="1"/>
          </p:cNvSpPr>
          <p:nvPr/>
        </p:nvSpPr>
        <p:spPr bwMode="auto">
          <a:xfrm>
            <a:off x="902443" y="3747855"/>
            <a:ext cx="903876" cy="27717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  <a:alpha val="50196"/>
              </a:schemeClr>
            </a:solidFill>
          </a:ln>
          <a:effectLst/>
        </p:spPr>
        <p:txBody>
          <a:bodyPr wrap="none" lIns="0" tIns="0" rIns="0" bIns="36000" anchor="ctr">
            <a:noAutofit/>
          </a:bodyPr>
          <a:lstStyle/>
          <a:p>
            <a:pPr indent="-83321" algn="ctr" defTabSz="911707" fontAlgn="ctr" latinLnBrk="0">
              <a:lnSpc>
                <a:spcPts val="1500"/>
              </a:lnSpc>
            </a:pPr>
            <a:r>
              <a:rPr lang="ko-KR" altLang="en-US" sz="1000" spc="-8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itchFamily="18" charset="-127"/>
                <a:ea typeface="KoPub돋움체 Medium" pitchFamily="18" charset="-127"/>
                <a:cs typeface="YoonGothic Medium" pitchFamily="18" charset="-127"/>
              </a:rPr>
              <a:t>보건복지부</a:t>
            </a:r>
          </a:p>
        </p:txBody>
      </p:sp>
      <p:sp>
        <p:nvSpPr>
          <p:cNvPr id="90" name="Rectangle 1075"/>
          <p:cNvSpPr>
            <a:spLocks noChangeArrowheads="1"/>
          </p:cNvSpPr>
          <p:nvPr/>
        </p:nvSpPr>
        <p:spPr bwMode="auto">
          <a:xfrm>
            <a:off x="902443" y="4099451"/>
            <a:ext cx="903876" cy="27717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  <a:alpha val="50196"/>
              </a:schemeClr>
            </a:solidFill>
          </a:ln>
          <a:effectLst/>
        </p:spPr>
        <p:txBody>
          <a:bodyPr wrap="none" lIns="0" tIns="0" rIns="0" bIns="36000" anchor="ctr">
            <a:noAutofit/>
          </a:bodyPr>
          <a:lstStyle/>
          <a:p>
            <a:pPr indent="-83321" algn="ctr" defTabSz="911707" fontAlgn="ctr" latinLnBrk="0">
              <a:lnSpc>
                <a:spcPts val="1500"/>
              </a:lnSpc>
            </a:pPr>
            <a:r>
              <a:rPr lang="ko-KR" altLang="en-US" sz="1000" spc="-8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itchFamily="18" charset="-127"/>
                <a:ea typeface="KoPub돋움체 Medium" pitchFamily="18" charset="-127"/>
                <a:cs typeface="YoonGothic Medium" pitchFamily="18" charset="-127"/>
              </a:rPr>
              <a:t>산업통상자원부</a:t>
            </a:r>
            <a:endParaRPr lang="ko-KR" altLang="en-US" sz="1000" spc="-8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itchFamily="18" charset="-127"/>
              <a:ea typeface="KoPub돋움체 Medium" pitchFamily="18" charset="-127"/>
              <a:cs typeface="YoonGothic Medium" pitchFamily="18" charset="-127"/>
            </a:endParaRPr>
          </a:p>
        </p:txBody>
      </p:sp>
      <p:sp>
        <p:nvSpPr>
          <p:cNvPr id="91" name="Rectangle 1075"/>
          <p:cNvSpPr>
            <a:spLocks noChangeArrowheads="1"/>
          </p:cNvSpPr>
          <p:nvPr/>
        </p:nvSpPr>
        <p:spPr bwMode="auto">
          <a:xfrm>
            <a:off x="902443" y="4451044"/>
            <a:ext cx="903876" cy="27717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  <a:alpha val="50196"/>
              </a:schemeClr>
            </a:solidFill>
          </a:ln>
          <a:effectLst/>
        </p:spPr>
        <p:txBody>
          <a:bodyPr wrap="none" lIns="0" tIns="0" rIns="0" bIns="36000" anchor="ctr">
            <a:noAutofit/>
          </a:bodyPr>
          <a:lstStyle/>
          <a:p>
            <a:pPr indent="-83321" algn="ctr" defTabSz="911707" fontAlgn="ctr" latinLnBrk="0">
              <a:lnSpc>
                <a:spcPts val="1500"/>
              </a:lnSpc>
            </a:pPr>
            <a:r>
              <a:rPr lang="ko-KR" altLang="en-US" sz="1000" spc="-8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itchFamily="18" charset="-127"/>
                <a:ea typeface="KoPub돋움체 Medium" pitchFamily="18" charset="-127"/>
                <a:cs typeface="YoonGothic Medium" pitchFamily="18" charset="-127"/>
              </a:rPr>
              <a:t>여성가족부</a:t>
            </a:r>
            <a:endParaRPr lang="ko-KR" altLang="en-US" sz="1000" spc="-8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itchFamily="18" charset="-127"/>
              <a:ea typeface="KoPub돋움체 Medium" pitchFamily="18" charset="-127"/>
              <a:cs typeface="YoonGothic Medium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89A272F-7E7D-430B-90B2-FC1E11165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5087" y="1330557"/>
            <a:ext cx="5536604" cy="5152516"/>
          </a:xfrm>
          <a:prstGeom prst="rect">
            <a:avLst/>
          </a:prstGeom>
        </p:spPr>
      </p:pic>
      <p:grpSp>
        <p:nvGrpSpPr>
          <p:cNvPr id="28" name="Group 180"/>
          <p:cNvGrpSpPr>
            <a:grpSpLocks/>
          </p:cNvGrpSpPr>
          <p:nvPr/>
        </p:nvGrpSpPr>
        <p:grpSpPr bwMode="auto">
          <a:xfrm rot="5400000">
            <a:off x="1767957" y="2509475"/>
            <a:ext cx="774655" cy="503094"/>
            <a:chOff x="1749" y="3243"/>
            <a:chExt cx="822" cy="448"/>
          </a:xfrm>
        </p:grpSpPr>
        <p:sp>
          <p:nvSpPr>
            <p:cNvPr id="60" name="AutoShape 173"/>
            <p:cNvSpPr>
              <a:spLocks noChangeArrowheads="1"/>
            </p:cNvSpPr>
            <p:nvPr/>
          </p:nvSpPr>
          <p:spPr bwMode="auto">
            <a:xfrm>
              <a:off x="1749" y="3243"/>
              <a:ext cx="822" cy="384"/>
            </a:xfrm>
            <a:prstGeom prst="upArrow">
              <a:avLst>
                <a:gd name="adj1" fmla="val 76889"/>
                <a:gd name="adj2" fmla="val 43491"/>
              </a:avLst>
            </a:prstGeom>
            <a:gradFill rotWithShape="1">
              <a:gsLst>
                <a:gs pos="0">
                  <a:srgbClr val="5575A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endParaRPr lang="ko-KR" altLang="en-US" sz="105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61" name="AutoShape 174"/>
            <p:cNvSpPr>
              <a:spLocks noChangeArrowheads="1"/>
            </p:cNvSpPr>
            <p:nvPr/>
          </p:nvSpPr>
          <p:spPr bwMode="auto">
            <a:xfrm>
              <a:off x="1760" y="3261"/>
              <a:ext cx="801" cy="430"/>
            </a:xfrm>
            <a:prstGeom prst="upArrow">
              <a:avLst>
                <a:gd name="adj1" fmla="val 76250"/>
                <a:gd name="adj2" fmla="val 35583"/>
              </a:avLst>
            </a:prstGeom>
            <a:gradFill rotWithShape="1">
              <a:gsLst>
                <a:gs pos="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05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27" name="Group 180"/>
          <p:cNvGrpSpPr>
            <a:grpSpLocks/>
          </p:cNvGrpSpPr>
          <p:nvPr/>
        </p:nvGrpSpPr>
        <p:grpSpPr bwMode="auto">
          <a:xfrm rot="5400000">
            <a:off x="1767957" y="4786956"/>
            <a:ext cx="774655" cy="503094"/>
            <a:chOff x="1749" y="3243"/>
            <a:chExt cx="822" cy="448"/>
          </a:xfrm>
        </p:grpSpPr>
        <p:sp>
          <p:nvSpPr>
            <p:cNvPr id="62" name="AutoShape 173"/>
            <p:cNvSpPr>
              <a:spLocks noChangeArrowheads="1"/>
            </p:cNvSpPr>
            <p:nvPr/>
          </p:nvSpPr>
          <p:spPr bwMode="auto">
            <a:xfrm>
              <a:off x="1749" y="3243"/>
              <a:ext cx="822" cy="384"/>
            </a:xfrm>
            <a:prstGeom prst="upArrow">
              <a:avLst>
                <a:gd name="adj1" fmla="val 76889"/>
                <a:gd name="adj2" fmla="val 43491"/>
              </a:avLst>
            </a:prstGeom>
            <a:gradFill rotWithShape="1">
              <a:gsLst>
                <a:gs pos="0">
                  <a:srgbClr val="5575A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endParaRPr lang="ko-KR" altLang="en-US" sz="105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63" name="AutoShape 174"/>
            <p:cNvSpPr>
              <a:spLocks noChangeArrowheads="1"/>
            </p:cNvSpPr>
            <p:nvPr/>
          </p:nvSpPr>
          <p:spPr bwMode="auto">
            <a:xfrm>
              <a:off x="1760" y="3261"/>
              <a:ext cx="801" cy="430"/>
            </a:xfrm>
            <a:prstGeom prst="upArrow">
              <a:avLst>
                <a:gd name="adj1" fmla="val 76250"/>
                <a:gd name="adj2" fmla="val 35583"/>
              </a:avLst>
            </a:prstGeom>
            <a:gradFill rotWithShape="1">
              <a:gsLst>
                <a:gs pos="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12122"/>
              <a:endParaRPr lang="ko-KR" altLang="en-US" sz="105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3108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0500" y="2472873"/>
            <a:ext cx="7970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spc="-300" dirty="0">
                <a:solidFill>
                  <a:srgbClr val="00002F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02</a:t>
            </a:r>
            <a:endParaRPr lang="ko-KR" altLang="en-US" sz="4400" spc="-300" dirty="0">
              <a:solidFill>
                <a:srgbClr val="00002F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219451" y="3153685"/>
            <a:ext cx="6161032" cy="133189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*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외부 연계 개발 주의사항 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*</a:t>
            </a:r>
          </a:p>
          <a:p>
            <a:pPr algn="ctr"/>
            <a:endParaRPr lang="en-US" altLang="ko-KR" sz="24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다음 페이지의 주의사항을 꼭 확인 후 개발해 주시기 바랍니다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00337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FF0000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주의사항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#1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직사각형 6"/>
          <p:cNvSpPr>
            <a:spLocks noChangeArrowheads="1"/>
          </p:cNvSpPr>
          <p:nvPr/>
        </p:nvSpPr>
        <p:spPr bwMode="auto">
          <a:xfrm>
            <a:off x="809624" y="1244599"/>
            <a:ext cx="10467976" cy="47740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부처 사이트 개편에 의해 기사 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ID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전체가 새로 부여되는 경우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▶ 문제점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기사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ID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변경 시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정책포털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연계시스템에서는 신규기사로 연계되어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동일한 기사가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건으로 등록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과거 기사가 수정되어 연계되는 경우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다음 포털사이트에는 연계 당일기사로 노출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되는 문제 발생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해결방안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개편이전 기사에 대해서는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이전 기사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ID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 유지되도록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DB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이관 시 주의 필요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2.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기사 작성 시 태그 관련 권고 사항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문제점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정책브리핑 사이트에서 보도자료 조회 시 폰트가 이상하게 보이거나 표가 깨지는 현상 발생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해결방안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 및 테이블 내에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Font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태그 및 상세 스타일 사용 금지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en-US" altLang="ko-KR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stlye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=“</a:t>
            </a:r>
            <a:r>
              <a:rPr lang="en-US" altLang="ko-KR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background:rgb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(255,255,255)”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), class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를 이용한 스타일 사용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한글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(HWP)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에서 복사하여 사용할 경우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한글관련 불필요한 태그가 삽입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되는 문제가 발생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한글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(HWP)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에서 메모장으로 복사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-&gt;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붙여넣기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메모장에서 다시 내용을 복사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하여 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보도자료 본문작성 진행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*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기사 작성 태그 관련은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11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본문작성 예시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*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정책브리핑으로 연계 시 본문 및 테이블에 정책브리핑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class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 적용되도록 처리되어 정책브리핑 홈페이지 스타일에 맞게 조회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2033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FF0000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주의사항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#2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직사각형 6"/>
          <p:cNvSpPr>
            <a:spLocks noChangeArrowheads="1"/>
          </p:cNvSpPr>
          <p:nvPr/>
        </p:nvSpPr>
        <p:spPr bwMode="auto">
          <a:xfrm>
            <a:off x="809624" y="1244599"/>
            <a:ext cx="10467976" cy="47740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3.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및 삭제연계 관련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문제점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처리 되지 않는 경우 과거 기사가 수정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삭제 시 연계가 되지 않음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해결방안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연계상태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신규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:I,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:U,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삭제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:D)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정확하게 전달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 시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수정일자 또는 수정횟수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정확하게 전달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연계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URL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호출 시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수정일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삭제 포함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),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승인일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게시일이 다 포함되어 조회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되도록 처리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2020.12.01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기사가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2021.02.02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 수정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또는 삭제 시 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-&gt; 2021.02.01 ~ 2021.02.03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연계를 호출 할 경우 해당 기사가 포함되어야 함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4.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첨부파일 태그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▶ 문제점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첨부파일 태그를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&lt;FileUrl1&gt;&lt;FileUrl2&gt;&lt;FileUrl3&gt;&lt;FileUrl4&gt;&lt;FileUrl5&gt;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셋팅 된 경우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첨부파일이 최대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개만 연계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▶ 해결방안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일련번호 없이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</a:t>
            </a:r>
            <a:r>
              <a:rPr lang="en-US" altLang="ko-KR" sz="1200" spc="-30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FileUrl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여러 개 나열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*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14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페이지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“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표준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XML DTD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상세설명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”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참고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3060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FF0000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주의사항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#3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직사각형 6"/>
          <p:cNvSpPr>
            <a:spLocks noChangeArrowheads="1"/>
          </p:cNvSpPr>
          <p:nvPr/>
        </p:nvSpPr>
        <p:spPr bwMode="auto">
          <a:xfrm>
            <a:off x="809624" y="1236716"/>
            <a:ext cx="10467976" cy="5328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5.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 내용의 이미지 절대경로 설정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문제점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보도자료 내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이미지가 깨져서 조회됨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해결방안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- /images/image.jpg -&gt; http://www.korea.kr/images/image.jpg</a:t>
            </a:r>
          </a:p>
          <a:p>
            <a:pPr eaLnBrk="0" latinLnBrk="0" hangingPunct="0">
              <a:lnSpc>
                <a:spcPct val="150000"/>
              </a:lnSpc>
            </a:pP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6.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부처 홈페이지 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SSL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적용 시 </a:t>
            </a:r>
            <a:r>
              <a:rPr lang="ko-KR" altLang="en-US" sz="12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본문이미지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URL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및 첨부파일 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URL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HTTPS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적용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문제점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 이미지의 경로가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HTTPS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되지 않으면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이미지 노출 안되는 문제 발생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첨부파일 경로가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HTTPS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되지 않으면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연계모듈에서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파일 다운로드 안되는 문제 발생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 해결방안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본문이미지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URL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및 첨부파일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URL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HTTPS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적용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7.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기사내 한컴오피스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(HWP)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특수문자 사용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문제점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한컴오피스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(HWP)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특수문자가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DB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저장 시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물음표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(?)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깨지는 현상 발생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해결방안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윈도우 특수문자 또는 에디터에서 지원하는 특수문자 사용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13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FF0000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주의사항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#4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직사각형 6"/>
          <p:cNvSpPr>
            <a:spLocks noChangeArrowheads="1"/>
          </p:cNvSpPr>
          <p:nvPr/>
        </p:nvSpPr>
        <p:spPr bwMode="auto">
          <a:xfrm>
            <a:off x="809624" y="1236716"/>
            <a:ext cx="10467976" cy="44970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8.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부처 홈페이지 개편 시 연계 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URL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누락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문제점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연계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URL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누락으로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정책브리핑과 연계 중단</a:t>
            </a:r>
            <a:endParaRPr lang="en-US" altLang="ko-KR" sz="1200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해결방안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개편 시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AS-IS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기능 분석 후 연계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URL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개발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9. [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참고사항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]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담당자 변경 시 정책브리핑 연계관련 내용 인수인계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부처 담당자에게 연계 관련 문의 시 정책브리핑과의 연계 사항을 모르는 경우가 있음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담당자 변경 시 다음 담당자에게 정책브리핑과의 보도자료 연계사항을 빠짐없이 인계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10. [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참고사항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] 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배치 실행 시간 간격으로 인한 수정</a:t>
            </a:r>
            <a:r>
              <a:rPr lang="en-US" altLang="ko-KR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2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highlight>
                  <a:srgbClr val="00FF00"/>
                </a:highlight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삭제 연계 즉시 적용 안됨</a:t>
            </a:r>
            <a:endParaRPr lang="en-US" altLang="ko-KR" sz="12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highlight>
                <a:srgbClr val="00FF00"/>
              </a:highlight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각 부처 연계는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15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분에 한번씩 실행하여 정책브리핑 홈페이지에 반영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▶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외부포털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다음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네이트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서울신문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은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분에 한번씩 정책브리핑의 데이터를 연계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예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매시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/18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/33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/48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분에 연계되는 부처에서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13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분에 기사를 수정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삭제 한 경우 정책브리핑에는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13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18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분에 반영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-&gt;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다음포털에는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13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분에 반영됨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다음포털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매시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/35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 연계 실행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1430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FF0000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본문작성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예시</a:t>
            </a:r>
          </a:p>
        </p:txBody>
      </p:sp>
      <p:sp>
        <p:nvSpPr>
          <p:cNvPr id="3" name="직사각형 6"/>
          <p:cNvSpPr>
            <a:spLocks noChangeArrowheads="1"/>
          </p:cNvSpPr>
          <p:nvPr/>
        </p:nvSpPr>
        <p:spPr bwMode="auto">
          <a:xfrm>
            <a:off x="809624" y="1244599"/>
            <a:ext cx="10467976" cy="51478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&lt;div class="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viewArea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"&gt;  </a:t>
            </a:r>
            <a:r>
              <a:rPr lang="en-US" altLang="ko-KR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&lt;!-- </a:t>
            </a:r>
            <a:r>
              <a:rPr lang="ko-KR" altLang="en-US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본문 전체 스타일 </a:t>
            </a:r>
            <a:r>
              <a:rPr lang="en-US" altLang="ko-KR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class --&gt;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&lt;h4&gt;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코로나바이러스감염증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-19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국내 발생 현황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(1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29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)&lt;/h4&gt;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&lt;p&gt;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질병관리청 중앙방역대책본부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본부장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정은경 청장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는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29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 기준으로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국내 발생 신규 </a:t>
            </a:r>
            <a:r>
              <a:rPr lang="ko-KR" altLang="en-US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확진자는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445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해외유입 사례는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24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명이 확인되어 총 누적 </a:t>
            </a:r>
            <a:r>
              <a:rPr lang="ko-KR" altLang="en-US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확진자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수는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77,395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해외유입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6,245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이라고 밝혔다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.&lt;/p&gt; </a:t>
            </a:r>
            <a:r>
              <a:rPr lang="en-US" altLang="ko-KR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&lt;!-- </a:t>
            </a:r>
            <a:r>
              <a:rPr lang="ko-KR" altLang="en-US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문단구분 </a:t>
            </a:r>
            <a:r>
              <a:rPr lang="en-US" altLang="ko-KR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</a:t>
            </a:r>
            <a:r>
              <a:rPr lang="ko-KR" altLang="en-US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태그</a:t>
            </a:r>
            <a:r>
              <a:rPr lang="en-US" altLang="ko-KR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--&gt;</a:t>
            </a:r>
            <a:endParaRPr lang="en-US" altLang="ko-KR" sz="10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&lt;p&gt;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의심신고 검사자 수는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47,075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수도권 임시선별검사소 검사 건수는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21,346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확진자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70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명*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총 검사 건수는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68,421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신규 </a:t>
            </a:r>
            <a:r>
              <a:rPr lang="ko-KR" altLang="en-US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확진자는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총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469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명이다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br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/&gt; </a:t>
            </a:r>
            <a:r>
              <a:rPr lang="en-US" altLang="ko-KR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&lt;!-- </a:t>
            </a:r>
            <a:r>
              <a:rPr lang="ko-KR" altLang="en-US" sz="1000" b="1" spc="-30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줄바꿈</a:t>
            </a:r>
            <a:r>
              <a:rPr lang="ko-KR" altLang="en-US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000" b="1" spc="-30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br</a:t>
            </a:r>
            <a:r>
              <a:rPr lang="ko-KR" altLang="en-US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태그</a:t>
            </a:r>
            <a:r>
              <a:rPr lang="en-US" altLang="ko-KR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--&gt;</a:t>
            </a:r>
            <a:endParaRPr lang="en-US" altLang="ko-KR" sz="10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*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익명검사 신규 </a:t>
            </a:r>
            <a:r>
              <a:rPr lang="ko-KR" altLang="en-US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확진자는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신상정보 확인 및 역학조사 등을 진행하여 </a:t>
            </a:r>
            <a:r>
              <a:rPr lang="ko-KR" altLang="en-US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확진자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통계에 반영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&lt;/p&gt;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&lt;p&gt;【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국내 발생 </a:t>
            </a:r>
            <a:r>
              <a:rPr lang="ko-KR" altLang="en-US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확진자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현황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(1.29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 기준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&amp;lsquo;20.1.3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 이후 누계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)】&lt;/p&gt;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&lt;div class="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dataView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tb_scroll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"&gt;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&lt;table class="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tb_base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"&gt; </a:t>
            </a:r>
            <a:r>
              <a:rPr lang="en-US" altLang="ko-KR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&lt;!-- </a:t>
            </a:r>
            <a:r>
              <a:rPr lang="ko-KR" altLang="en-US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테이블 전체 스타일 </a:t>
            </a:r>
            <a:r>
              <a:rPr lang="en-US" altLang="ko-KR" sz="10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class --&gt;</a:t>
            </a:r>
            <a:endParaRPr lang="en-US" altLang="ko-KR" sz="1000" b="1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&lt;caption&gt;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국내 발생 </a:t>
            </a:r>
            <a:r>
              <a:rPr lang="ko-KR" altLang="en-US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확진자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현황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구분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합계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서울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부산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대구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인천 구성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&lt;/caption&gt;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thead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&lt;tr&gt;&lt;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scope="col"&gt;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구분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&gt;&lt;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scope="col"&gt;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합계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&gt;&lt;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scope="col"&gt;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서울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&gt;&lt;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scope="col"&gt;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부산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&gt;&lt;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scope="col"&gt;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대구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&gt;&lt;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scope="col"&gt;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인천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&gt;&lt;/tr&gt;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thead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tbody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&lt;tr&gt;&lt;td&gt;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신규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&lt;/td&gt;&lt;td&gt;445&lt;/td&gt;&lt;td&gt;109&lt;/td&gt;&lt;td&gt;34&lt;/td&gt;&lt;td&gt;10&lt;/td&gt;&lt;td&gt;18&lt;/td&gt;&lt;/tr&gt;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</a:t>
            </a:r>
            <a:r>
              <a:rPr lang="en-US" altLang="ko-KR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tbody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&lt;/table&gt;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&lt;/div&gt;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&lt;p&gt;(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서울 강남구 소재 직장 관련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격리 중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명이 추가 </a:t>
            </a:r>
            <a:r>
              <a:rPr lang="ko-KR" altLang="en-US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확진되어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누적 </a:t>
            </a:r>
            <a:r>
              <a:rPr lang="ko-KR" altLang="en-US" sz="1000" b="1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확진자는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총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44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명*이다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.&lt;/p&gt;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&lt;p&gt; * (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구분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종사자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39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지표포함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+2),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가족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(+2), 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지인 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&lt;/p&gt;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000" b="1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&lt;/div&gt;</a:t>
            </a:r>
            <a:endParaRPr lang="en-US" altLang="ko-KR" sz="10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0907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0500" y="2472873"/>
            <a:ext cx="7970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spc="-300" dirty="0">
                <a:solidFill>
                  <a:srgbClr val="00002F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03</a:t>
            </a:r>
            <a:endParaRPr lang="ko-KR" altLang="en-US" sz="4400" spc="-300" dirty="0">
              <a:solidFill>
                <a:srgbClr val="00002F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219451" y="3169741"/>
            <a:ext cx="5762168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기술 및 설명</a:t>
            </a:r>
          </a:p>
        </p:txBody>
      </p:sp>
    </p:spTree>
    <p:extLst>
      <p:ext uri="{BB962C8B-B14F-4D97-AF65-F5344CB8AC3E}">
        <p14:creationId xmlns:p14="http://schemas.microsoft.com/office/powerpoint/2010/main" val="2310156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DTD </a:t>
            </a:r>
            <a:r>
              <a:rPr lang="ko-KR" altLang="en-US" sz="20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태그별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설명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(1)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aphicFrame>
        <p:nvGraphicFramePr>
          <p:cNvPr id="74" name="표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809805"/>
              </p:ext>
            </p:extLst>
          </p:nvPr>
        </p:nvGraphicFramePr>
        <p:xfrm>
          <a:off x="720000" y="1080000"/>
          <a:ext cx="10270903" cy="5546376"/>
        </p:xfrm>
        <a:graphic>
          <a:graphicData uri="http://schemas.openxmlformats.org/drawingml/2006/table">
            <a:tbl>
              <a:tblPr/>
              <a:tblGrid>
                <a:gridCol w="1138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5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4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75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5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태그명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태그 </a:t>
                      </a: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한글명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설명</a:t>
                      </a: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SIZE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필수여부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NewsItemId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ID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ID(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각 기관 내에서 유일한 값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VARCHAR2(10)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TRUE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ContentsStatus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콘텐츠상태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1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I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( Insert :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최초로 시스템에 승인 상태로 등록됐을 때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), </a:t>
                      </a:r>
                      <a:r>
                        <a:rPr lang="en-US" altLang="ko-KR" sz="900" b="1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( Update :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태그 값 하나라도 수정됐을 때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), </a:t>
                      </a:r>
                      <a:r>
                        <a:rPr lang="en-US" altLang="ko-KR" sz="900" b="1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D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( Delete :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삭제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VARCHAR2(1)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TRUE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ModifyId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변경횟수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태그 값 하나라도 변경이 될 때마다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부터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씩 증가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가장 처음 등록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:1)</a:t>
                      </a: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NUMBER(2)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TRUE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ModifyDate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변경일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태그 값이 변경된 날짜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(MM/DD/YYYY HH24:MI:SS),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수정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삭제 시 필수</a:t>
                      </a:r>
                      <a:endParaRPr lang="en-US" altLang="ko-KR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DATE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ApproveDate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승인일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글이 시스템에 처음으로 등록 승인된 일자 및 시간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(MM/DD/YYYY HH24:MI:SS)</a:t>
                      </a: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DATE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TRUE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ApproverName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승인자명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승인자의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이름</a:t>
                      </a: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VARCHAR2(50)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EmbargoDate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엠바고 해제일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엠바고 설정이 해제되어 게시 가능한 일자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및 시간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(MM/DD/YYYY HH24:MI:SS)</a:t>
                      </a: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DATE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GroupingCode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분류코드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콘텐츠 성격 분류 </a:t>
                      </a: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코드값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보도자료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: brief,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정책뉴스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: policy, </a:t>
                      </a: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사실은이렇습니다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: fact)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rgbClr val="FF0000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VARCHAR2(20)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TRUE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Title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제목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제목</a:t>
                      </a: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VARCHAR2(400)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TRUE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SubTitle1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부제목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부제목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VARCHAR2(200)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SubTitle2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부제목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부제목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VARCHAR2(200)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SubTitle3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부제목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3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부제목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3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VARCHAR2(200)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WriterName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필자이름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필자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저자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지은이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이름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(ex :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홍길동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VARCHAR2(255)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TRUE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WriterPhone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필자 연락처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필자 연락처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전화번호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 (ex : 02-3704-1234)</a:t>
                      </a: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VARCHAR2(30)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WriterEmail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필자 </a:t>
                      </a: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이메일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필자 </a:t>
                      </a: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이메일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주소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 ex : korea@korea.kr )</a:t>
                      </a: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VARCHAR2(255)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WriterPosition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필자의 소속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필자의 소속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or </a:t>
                      </a: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근무처명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 ex :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문화체육관광부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VARCHAR2(40)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ContentsType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내용 형식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H:Html, T:Text</a:t>
                      </a:r>
                    </a:p>
                  </a:txBody>
                  <a:tcPr marL="108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VARCHAR2(1)</a:t>
                      </a:r>
                    </a:p>
                  </a:txBody>
                  <a:tcPr marL="18000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TRUE</a:t>
                      </a:r>
                    </a:p>
                  </a:txBody>
                  <a:tcPr marL="0" marR="0" marT="35996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DataContents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기사내용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ContentsType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내용 형식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“H”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일 때는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HTML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태그가 포함되고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“T”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일 때는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HTML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태그가 모두 제거된 순수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TEXT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만 제공</a:t>
                      </a:r>
                      <a:endParaRPr lang="en-US" altLang="ko-KR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CLOB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TRUE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FileName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첨부파일명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첨부한 파일의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Full Name (</a:t>
                      </a: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확장자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포함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108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VARCHAR2(100)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FileUrl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첨부 파일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첨부파일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URL, 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절대경로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예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: http://www.korea.kr/download.do)</a:t>
                      </a:r>
                    </a:p>
                  </a:txBody>
                  <a:tcPr marL="108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VARCHAR2(500)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MinisterCode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부처코드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부처코드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108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VARCHAR2(20)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TRUE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ThumbnailUrl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축소이미지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축소이미지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 (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목록에서 보여줄 축소 이미지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 </a:t>
                      </a:r>
                    </a:p>
                  </a:txBody>
                  <a:tcPr marL="108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VARCHAR2(500)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OriginalimgUrl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원본이미지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원본이미지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 (</a:t>
                      </a: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목록에서 보여준 축소 이미지의 원본 이미지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 </a:t>
                      </a:r>
                    </a:p>
                  </a:txBody>
                  <a:tcPr marL="108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VARCHAR2(500)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OriginalUrl</a:t>
                      </a:r>
                      <a:endParaRPr lang="en-US" altLang="ko-KR" sz="9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원문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원문 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</a:t>
                      </a:r>
                    </a:p>
                  </a:txBody>
                  <a:tcPr marL="108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VARCHAR2(500)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Etc1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VARCHAR2(20)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Etc2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VARCHAR2(1000)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66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Etc3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0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3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l" defTabSz="914400" rtl="0" eaLnBrk="0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기타</a:t>
                      </a: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3</a:t>
                      </a:r>
                      <a:endParaRPr lang="ko-KR" altLang="en-US" sz="9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just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VARCHAR2(1000)</a:t>
                      </a:r>
                    </a:p>
                  </a:txBody>
                  <a:tcPr marL="18000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FALSE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337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DTD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상세 설명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448342"/>
              </p:ext>
            </p:extLst>
          </p:nvPr>
        </p:nvGraphicFramePr>
        <p:xfrm>
          <a:off x="720000" y="1080002"/>
          <a:ext cx="10250285" cy="5339847"/>
        </p:xfrm>
        <a:graphic>
          <a:graphicData uri="http://schemas.openxmlformats.org/drawingml/2006/table">
            <a:tbl>
              <a:tblPr/>
              <a:tblGrid>
                <a:gridCol w="120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5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5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태그명</a:t>
                      </a:r>
                      <a:endParaRPr kumimoji="1" lang="ko-KR" altLang="en-US" sz="1200" b="0" i="0" u="none" strike="noStrike" kern="1200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태그 </a:t>
                      </a:r>
                      <a:r>
                        <a:rPr kumimoji="1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한글명</a:t>
                      </a:r>
                      <a:endParaRPr kumimoji="1" lang="ko-KR" altLang="en-US" sz="1200" b="0" i="0" u="none" strike="noStrike" kern="1200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상세 설명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89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GroupingCode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분류코드</a:t>
                      </a:r>
                      <a:endParaRPr lang="ko-KR" altLang="en-US" sz="11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보도자료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의 경우 </a:t>
                      </a:r>
                      <a:r>
                        <a:rPr lang="en-US" altLang="ko-KR" sz="1100" b="1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brief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b="1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정책뉴스</a:t>
                      </a:r>
                      <a:r>
                        <a:rPr lang="ko-KR" altLang="en-US" sz="1100" b="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의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경우 </a:t>
                      </a:r>
                      <a:r>
                        <a:rPr lang="en-US" altLang="ko-KR" sz="1100" b="1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policy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100" b="1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사실은이렇습니다</a:t>
                      </a:r>
                      <a:r>
                        <a:rPr lang="ko-KR" altLang="en-US" sz="11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의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경우 </a:t>
                      </a:r>
                      <a:r>
                        <a:rPr lang="en-US" altLang="ko-KR" sz="1100" b="1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fact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를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입력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489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ModifyDate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변경일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82550" marR="0" lvl="0" indent="-825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날짜 관련 형식은 </a:t>
                      </a:r>
                      <a:r>
                        <a:rPr lang="ko-KR" altLang="en-US" sz="1100" b="1" kern="1200" spc="-30" dirty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반드시</a:t>
                      </a:r>
                      <a:r>
                        <a:rPr lang="ko-KR" altLang="en-US" sz="1100" kern="1200" spc="-30" dirty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100" b="1" kern="1200" spc="-30" dirty="0">
                          <a:solidFill>
                            <a:srgbClr val="FF0000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(MM/DD/YYYY HH24:MI:SS) </a:t>
                      </a:r>
                      <a:r>
                        <a:rPr lang="en-US" altLang="ko-KR" sz="1100" b="1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형식을 지켜서 값을 입력</a:t>
                      </a:r>
                      <a:endParaRPr lang="en-US" altLang="ko-KR" sz="1100" kern="1200" spc="-30" dirty="0">
                        <a:gradFill>
                          <a:gsLst>
                            <a:gs pos="0">
                              <a:prstClr val="black"/>
                            </a:gs>
                            <a:gs pos="100000">
                              <a:prstClr val="black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82550" marR="0" lvl="0" indent="-825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spc="-30" dirty="0" err="1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시분초를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관리하지 않을 경우 연계 담당 </a:t>
                      </a:r>
                      <a:r>
                        <a:rPr lang="ko-KR" altLang="en-US" sz="1100" kern="1200" spc="-30" dirty="0" err="1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주무관과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협의 필요 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(00:00:00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로 데이터 입력하지 말 것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  <a:p>
                      <a:pPr marL="82550" marR="0" lvl="0" indent="-825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날짜 관련 이슈사항이 많으므로  기술서 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18Page</a:t>
                      </a:r>
                      <a:r>
                        <a:rPr lang="en-US" altLang="ko-KR" sz="1100" kern="1200" spc="-30" baseline="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kern="1200" spc="-30" baseline="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참고</a:t>
                      </a:r>
                      <a:endParaRPr lang="ko-KR" altLang="en-US" sz="1100" kern="1200" spc="-30" dirty="0">
                        <a:gradFill>
                          <a:gsLst>
                            <a:gs pos="0">
                              <a:prstClr val="black"/>
                            </a:gs>
                            <a:gs pos="100000">
                              <a:prstClr val="black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005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ApproveDate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승인일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005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EmbargoDate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엠바고 해제일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005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ContentsType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내용 형식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내용이 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HTML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로 구성되어 있는 경우에는 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H, 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텍스트로 구성되어 있는 경우에는 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T 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값 입력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4107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DataContents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기사내용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-825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내용에 이미지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또는 동영상이 있는 경우 상대경로가 아닌 절대경로 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Full Url 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값 입력 </a:t>
                      </a:r>
                      <a:endParaRPr lang="en-US" altLang="ko-KR" sz="1100" kern="1200" spc="-30" dirty="0">
                        <a:gradFill>
                          <a:gsLst>
                            <a:gs pos="0">
                              <a:prstClr val="black"/>
                            </a:gs>
                            <a:gs pos="100000">
                              <a:prstClr val="black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82550" marR="0" lvl="0" indent="-825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내용</a:t>
                      </a:r>
                      <a:r>
                        <a:rPr lang="ko-KR" altLang="en-US" sz="1100" kern="1200" spc="-30" baseline="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중 </a:t>
                      </a:r>
                      <a:r>
                        <a:rPr lang="ko-KR" altLang="en-US" sz="1100" kern="1200" spc="-30" dirty="0" err="1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특수문자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처리 필요 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기술서 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16~17Page</a:t>
                      </a:r>
                      <a:r>
                        <a:rPr lang="en-US" altLang="ko-KR" sz="1100" kern="1200" spc="-30" baseline="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kern="1200" spc="-30" baseline="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참고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1005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FileName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첨부파일명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-825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spc="-30" dirty="0" err="1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첨부파일이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여러 개 있는 경우에는 해당 태그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100" kern="1200" spc="-30" dirty="0" err="1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FileName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100" kern="1200" spc="-30" baseline="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FileUrl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를 중복하여 첨부파일 개수만큼 생성</a:t>
                      </a:r>
                      <a:endParaRPr lang="en-US" altLang="ko-KR" sz="1100" kern="1200" spc="-30" dirty="0">
                        <a:gradFill>
                          <a:gsLst>
                            <a:gs pos="0">
                              <a:prstClr val="black"/>
                            </a:gs>
                            <a:gs pos="100000">
                              <a:prstClr val="black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82550" marR="0" lvl="0" indent="-825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spc="-30" dirty="0" err="1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첨부파일명과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첨부파일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</a:t>
                      </a:r>
                      <a:r>
                        <a:rPr lang="ko-KR" altLang="en-US" sz="1100" kern="1200" spc="-30" baseline="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의 값은 반드시 </a:t>
                      </a:r>
                      <a:r>
                        <a:rPr lang="en-US" altLang="ko-KR" sz="1100" kern="1200" spc="-30" baseline="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CDATA</a:t>
                      </a:r>
                      <a:r>
                        <a:rPr lang="ko-KR" altLang="en-US" sz="1100" kern="1200" spc="-30" baseline="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처리 필요</a:t>
                      </a:r>
                      <a:endParaRPr lang="en-US" altLang="ko-KR" sz="1100" kern="1200" spc="-30" baseline="0" dirty="0">
                        <a:gradFill>
                          <a:gsLst>
                            <a:gs pos="0">
                              <a:prstClr val="black"/>
                            </a:gs>
                            <a:gs pos="100000">
                              <a:prstClr val="black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82550" marR="0" lvl="0" indent="-825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첨부파일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은 상대경로가 아닌 절대경로 </a:t>
                      </a:r>
                      <a:r>
                        <a:rPr lang="en-US" altLang="ko-KR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Full Url </a:t>
                      </a:r>
                      <a:r>
                        <a:rPr lang="ko-KR" altLang="en-US" sz="1100" kern="1200" spc="-30" dirty="0">
                          <a:gradFill>
                            <a:gsLst>
                              <a:gs pos="0">
                                <a:prstClr val="black"/>
                              </a:gs>
                              <a:gs pos="100000">
                                <a:prstClr val="black"/>
                              </a:gs>
                            </a:gsLst>
                            <a:lin ang="5400000" scaled="0"/>
                          </a:gra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값 입력</a:t>
                      </a:r>
                      <a:endParaRPr lang="en-US" altLang="ko-KR" sz="1100" kern="1200" spc="-30" dirty="0">
                        <a:gradFill>
                          <a:gsLst>
                            <a:gs pos="0">
                              <a:prstClr val="black"/>
                            </a:gs>
                            <a:gs pos="100000">
                              <a:prstClr val="black"/>
                            </a:gs>
                          </a:gsLst>
                          <a:lin ang="5400000" scaled="0"/>
                        </a:gra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2228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FileUrl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첨부 파일 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URL</a:t>
                      </a:r>
                    </a:p>
                  </a:txBody>
                  <a:tcPr marL="0" marR="0" marT="35991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608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콘텐츠 상태 별 처리 프로세스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상세 설명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759569"/>
              </p:ext>
            </p:extLst>
          </p:nvPr>
        </p:nvGraphicFramePr>
        <p:xfrm>
          <a:off x="720000" y="1080000"/>
          <a:ext cx="10250285" cy="4983869"/>
        </p:xfrm>
        <a:graphic>
          <a:graphicData uri="http://schemas.openxmlformats.org/drawingml/2006/table">
            <a:tbl>
              <a:tblPr/>
              <a:tblGrid>
                <a:gridCol w="923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3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7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80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2834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발생 순서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상황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상태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 </a:t>
                      </a: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콘텐츠 상태 </a:t>
                      </a:r>
                      <a:endParaRPr kumimoji="1" lang="en-US" altLang="ko-KR" sz="1200" b="0" i="0" u="none" strike="noStrike" kern="1200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1" lang="en-US" altLang="ko-KR" sz="1200" b="0" i="0" u="none" strike="noStrike" kern="1200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ContentsStatus</a:t>
                      </a: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  <a:endParaRPr kumimoji="1" lang="ko-KR" altLang="en-US" sz="1200" b="0" i="0" u="none" strike="noStrike" kern="1200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ModifyId</a:t>
                      </a:r>
                      <a:endParaRPr kumimoji="1" lang="en-US" altLang="ko-KR" sz="1200" b="0" i="0" u="none" strike="noStrike" kern="1200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수정횟수</a:t>
                      </a: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  <a:endParaRPr kumimoji="1" lang="ko-KR" altLang="en-US" sz="1200" b="0" i="0" u="none" strike="noStrike" kern="1200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ApproveDate</a:t>
                      </a:r>
                      <a:endParaRPr kumimoji="1" lang="en-US" altLang="ko-KR" sz="1200" b="0" i="0" u="none" strike="noStrike" kern="1200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최초승인일</a:t>
                      </a: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ModifyDate</a:t>
                      </a:r>
                      <a:endParaRPr kumimoji="1" lang="en-US" altLang="ko-KR" sz="1200" b="0" i="0" u="none" strike="noStrike" kern="1200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수정일</a:t>
                      </a: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EmbargoDate</a:t>
                      </a:r>
                      <a:endParaRPr kumimoji="1" lang="en-US" altLang="ko-KR" sz="1200" b="0" i="0" u="none" strike="noStrike" kern="1200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엠바고해제일</a:t>
                      </a: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  <a:endParaRPr kumimoji="1" lang="ko-KR" altLang="en-US" sz="1200" b="0" i="0" u="none" strike="noStrike" kern="1200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프로세스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109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최초 등록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승인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I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23/02/2020 13:00:00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빈값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빈값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데이터 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INSERT 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처리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6109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1-1</a:t>
                      </a:r>
                    </a:p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엠바고 설정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최초 등록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승인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I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23/02/2020 13:00:00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빈값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24/02/2020 09:00:00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엠바고 해제일 이후에 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데이터 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INSERT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처리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6109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수정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승인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23/02/2020 13:00:00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23/02/2020 15:00:00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빈값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수정 횟수 및 수정 일자가 최초 승인 일보다 이후이므로 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UPDATE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처리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6109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2-2</a:t>
                      </a:r>
                    </a:p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엠바고 설정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수정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승인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U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23/02/2020 13:00:00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23/02/2020 15:00:00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24/02/2020 09:00:00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수정 일자가 엠바고 </a:t>
                      </a:r>
                      <a:r>
                        <a:rPr lang="ko-KR" altLang="en-US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해제일보다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이전이므로 아무 액션 없음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데이터 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INSERT 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전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6109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3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D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23/02/2020 13:00:00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23/02/2020 17:50:00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빈값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콘텐츠 상태가 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D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이므로 해당 기사를 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6109">
                <a:tc>
                  <a:txBody>
                    <a:bodyPr/>
                    <a:lstStyle/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3-1</a:t>
                      </a:r>
                    </a:p>
                    <a:p>
                      <a:pPr marL="0" marR="0" lvl="0" indent="0" algn="ctr" defTabSz="1036930" rtl="0" eaLnBrk="1" fontAlgn="t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엠바고 설정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기사 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삭제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D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23/02/2020 13:00:00</a:t>
                      </a:r>
                      <a:endParaRPr lang="ko-KR" altLang="en-US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23/02/2020 17:50:00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24/02/2020 09:00:00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삭제 일자가 엠바고 </a:t>
                      </a:r>
                      <a:r>
                        <a:rPr lang="ko-KR" altLang="en-US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해제일보다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이전이므로 영향 없음</a:t>
                      </a:r>
                      <a:endParaRPr lang="en-US" altLang="ko-KR" sz="11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103693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엠바고 해제일 이후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처리시 상태가 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D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이므로 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INSERT 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처리하지 않음</a:t>
                      </a:r>
                      <a:r>
                        <a:rPr lang="en-US" altLang="ko-KR" sz="11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142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DTD </a:t>
            </a:r>
            <a:r>
              <a:rPr lang="ko-KR" altLang="en-US" sz="20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부처코드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상세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009532"/>
              </p:ext>
            </p:extLst>
          </p:nvPr>
        </p:nvGraphicFramePr>
        <p:xfrm>
          <a:off x="720000" y="1080000"/>
          <a:ext cx="10259574" cy="4780014"/>
        </p:xfrm>
        <a:graphic>
          <a:graphicData uri="http://schemas.openxmlformats.org/drawingml/2006/table">
            <a:tbl>
              <a:tblPr/>
              <a:tblGrid>
                <a:gridCol w="853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0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0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1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29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67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881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부처코드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부처명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부처코드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부처명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부처코드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부처명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부처코드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부처명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5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mosf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기획재정부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moel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고용노동부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dapa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방위사업청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pmo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국무조정실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msit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과학기술정보통신부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mogef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여성가족부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npa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경찰청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pipc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개인정보보호위원회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moe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교육부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molit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국토교통부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nfa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소방청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fsc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금융위원회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mofa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외교부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mof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해양수산부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cha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국가유산청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acrc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국민권익위원회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unikorea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통일부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mss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중소벤처기업부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6" marR="9526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rda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농촌진흥청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esdc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경제사회노동위원회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moj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법무부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mpm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인사혁신처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forest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산림청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pcnc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국민통합위원회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mnd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국방부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moleg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법제처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kipo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특허청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sda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새만금</a:t>
                      </a: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개발청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mois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행정안전부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mfds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식품의약품안전처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kdca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질병관리청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betterfuture</a:t>
                      </a:r>
                      <a:endParaRPr lang="ko-KR" alt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저출산고령사회위원회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mpva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국가보훈부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nts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국세청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kma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기상청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cnc</a:t>
                      </a:r>
                      <a:endParaRPr lang="ko-KR" alt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탄소중립녹색성장위원회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mcst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문화체육관광부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customs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관세청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kcg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해양경찰청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mafra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농림축산식품부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pps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조달청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macc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행정중심복합도시건설청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latin typeface="Arial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latin typeface="Arial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motie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산업통상자원부</a:t>
                      </a:r>
                      <a:endParaRPr lang="ko-KR" altLang="en-US" sz="105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kostat</a:t>
                      </a:r>
                      <a:endParaRPr lang="en-US" altLang="ko-KR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통계청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kcc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방송통신위원회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mw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보건복지부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spo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대검찰청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nssc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원자력안전위원회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latin typeface="Arial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latin typeface="Arial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20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환경부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mma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병무청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itchFamily="18" charset="-127"/>
                          <a:ea typeface="KoPub돋움체 Bold" pitchFamily="18" charset="-127"/>
                          <a:cs typeface="+mn-cs"/>
                        </a:rPr>
                        <a:t>ftc</a:t>
                      </a:r>
                      <a:endParaRPr lang="en-US" sz="105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itchFamily="18" charset="-127"/>
                        <a:ea typeface="KoPub돋움체 Bold" pitchFamily="18" charset="-127"/>
                        <a:cs typeface="+mn-cs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5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공정거래위원회</a:t>
                      </a: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latin typeface="Arial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1050" b="0" i="0" u="none" strike="noStrike" dirty="0">
                        <a:latin typeface="Arial"/>
                      </a:endParaRPr>
                    </a:p>
                  </a:txBody>
                  <a:tcPr marL="9526" marR="9526" marT="9527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575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데이터 수집 형태</a:t>
            </a:r>
          </a:p>
        </p:txBody>
      </p:sp>
      <p:sp>
        <p:nvSpPr>
          <p:cNvPr id="3" name="직사각형 6"/>
          <p:cNvSpPr>
            <a:spLocks noChangeArrowheads="1"/>
          </p:cNvSpPr>
          <p:nvPr/>
        </p:nvSpPr>
        <p:spPr bwMode="auto">
          <a:xfrm>
            <a:off x="809624" y="1244600"/>
            <a:ext cx="10467976" cy="28854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</a:pPr>
            <a:r>
              <a:rPr lang="ko-KR" altLang="en-US" sz="14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표준</a:t>
            </a:r>
            <a:r>
              <a:rPr lang="en-US" altLang="ko-KR" sz="14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XML</a:t>
            </a:r>
            <a:r>
              <a:rPr lang="ko-KR" altLang="en-US" sz="14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은 </a:t>
            </a:r>
            <a:r>
              <a:rPr lang="en-US" altLang="ko-KR" sz="14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Web</a:t>
            </a:r>
            <a:r>
              <a:rPr lang="ko-KR" altLang="en-US" sz="14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상으로 나타나도록 하며</a:t>
            </a:r>
            <a:r>
              <a:rPr lang="en-US" altLang="ko-KR" sz="14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아래와 같이 두 개의 날짜 매개 변수를 갖는다</a:t>
            </a:r>
            <a:r>
              <a:rPr kumimoji="0" lang="en-US" altLang="ko-KR" sz="1400" b="0" dirty="0">
                <a:latin typeface="굴림" charset="-127"/>
                <a:ea typeface="굴림" charset="-127"/>
              </a:rPr>
              <a:t>.</a:t>
            </a: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1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 </a:t>
            </a:r>
            <a:r>
              <a:rPr lang="en-US" altLang="ko-KR" sz="11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http://www.mcst.go.kr/web/s_notice/press/mctPressXmlList.jsp?start_date=20200223&amp;end_date=20200225 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eaLnBrk="0" latinLnBrk="0" hangingPunct="0">
              <a:lnSpc>
                <a:spcPct val="150000"/>
              </a:lnSpc>
              <a:buFontTx/>
              <a:buChar char="-"/>
            </a:pP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두 개의 날짜 매개 변수는 정책브리핑 외부연계시스템에서 자동으로 생성하여 각 부처로 호출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매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분마다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24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시간 동안 호출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marL="285750" lvl="0" indent="-285750" eaLnBrk="0" latinLnBrk="0" hangingPunct="0">
              <a:lnSpc>
                <a:spcPct val="150000"/>
              </a:lnSpc>
              <a:buFontTx/>
              <a:buChar char="-"/>
            </a:pP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각 부처는 두 개의 매개 변수를 받아 해당 기간의 데이터가 나오도록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로직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생성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lvl="0" indent="-285750" eaLnBrk="0" latinLnBrk="0" hangingPunct="0">
              <a:lnSpc>
                <a:spcPct val="150000"/>
              </a:lnSpc>
              <a:buFontTx/>
              <a:buChar char="-"/>
            </a:pP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위와 같이 할 경우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문화체육관광부의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2020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02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23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일부터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2020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02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25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일까지의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일간의 데이터가 표출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eaLnBrk="0" latinLnBrk="0" hangingPunct="0">
              <a:lnSpc>
                <a:spcPct val="150000"/>
              </a:lnSpc>
            </a:pPr>
            <a:r>
              <a:rPr lang="en-US" altLang="ko-KR" sz="1200" b="1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</a:t>
            </a:r>
            <a:r>
              <a:rPr lang="ko-KR" altLang="en-US" sz="1200" b="1" spc="-30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권고사항</a:t>
            </a:r>
            <a:endParaRPr lang="en-US" altLang="ko-KR" sz="1200" b="1" spc="-30" dirty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-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각 부처는 매개 변수를 통하여 그 기간의 데이터를 표출하게 되는데 대상건의 기준을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승인일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수정일</a:t>
            </a:r>
            <a:r>
              <a:rPr lang="en-US" altLang="ko-KR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엠바고</a:t>
            </a:r>
            <a:r>
              <a:rPr lang="ko-KR" altLang="en-US" sz="1200" spc="-30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해제일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잡아 주시기 바랍니다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20200223, 20200225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두 개의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파라미터를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받아 쿼리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WHERE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절에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오라클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기준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비교 대상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컬럼을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수정일로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세팅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수정일이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없을 경우 승인일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0"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SELECT * FROM TEST WHERE (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승인일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IS NOT NULL AND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승인일 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BETWEEN ‘20200223’ AND ‘20200225’ ) OR (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수정일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IS NOT NULL AND 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수정일 </a:t>
            </a:r>
            <a:endParaRPr lang="en-US" altLang="ko-KR" sz="1200" spc="-3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eaLnBrk="0" latinLnBrk="0" hangingPunct="0">
              <a:lnSpc>
                <a:spcPct val="150000"/>
              </a:lnSpc>
            </a:pP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BETWEEN ‘20200223’ AND ‘20200225’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OR (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엠바고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해제일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IS NOT NULL AND </a:t>
            </a:r>
            <a:r>
              <a:rPr lang="ko-KR" altLang="en-US" sz="1200" spc="-30" dirty="0" err="1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엠바고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해제일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BETWEEN ‘20200223’ AND ‘20200225’</a:t>
            </a:r>
            <a:r>
              <a:rPr lang="ko-KR" altLang="en-US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2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9ACA3E9F-DA13-40CD-8BF9-1E772B159C62}"/>
              </a:ext>
            </a:extLst>
          </p:cNvPr>
          <p:cNvGrpSpPr/>
          <p:nvPr/>
        </p:nvGrpSpPr>
        <p:grpSpPr>
          <a:xfrm>
            <a:off x="2398117" y="4486208"/>
            <a:ext cx="6955330" cy="1908405"/>
            <a:chOff x="2398117" y="4486208"/>
            <a:chExt cx="6955330" cy="1908405"/>
          </a:xfrm>
        </p:grpSpPr>
        <p:grpSp>
          <p:nvGrpSpPr>
            <p:cNvPr id="42" name="그룹 41"/>
            <p:cNvGrpSpPr/>
            <p:nvPr/>
          </p:nvGrpSpPr>
          <p:grpSpPr>
            <a:xfrm>
              <a:off x="5280142" y="5063024"/>
              <a:ext cx="1049473" cy="1154573"/>
              <a:chOff x="5363457" y="2277927"/>
              <a:chExt cx="1198352" cy="1318361"/>
            </a:xfrm>
          </p:grpSpPr>
          <p:sp>
            <p:nvSpPr>
              <p:cNvPr id="43" name="Oval 174"/>
              <p:cNvSpPr>
                <a:spLocks noChangeArrowheads="1"/>
              </p:cNvSpPr>
              <p:nvPr/>
            </p:nvSpPr>
            <p:spPr bwMode="gray">
              <a:xfrm>
                <a:off x="5582523" y="3360997"/>
                <a:ext cx="769770" cy="235291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lumMod val="50000"/>
                    </a:schemeClr>
                  </a:gs>
                  <a:gs pos="100000">
                    <a:srgbClr val="F5F5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</p:spPr>
            <p:txBody>
              <a:bodyPr wrap="none" anchor="ctr">
                <a:noAutofit/>
              </a:bodyPr>
              <a:lstStyle/>
              <a:p>
                <a:pPr latinLnBrk="0"/>
                <a:endParaRPr lang="ko-KR" altLang="en-US" sz="1200" kern="0" dirty="0">
                  <a:ln>
                    <a:solidFill>
                      <a:prstClr val="white">
                        <a:lumMod val="85000"/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4" name="타원 43"/>
              <p:cNvSpPr/>
              <p:nvPr/>
            </p:nvSpPr>
            <p:spPr>
              <a:xfrm>
                <a:off x="5363457" y="2277927"/>
                <a:ext cx="1198352" cy="1198350"/>
              </a:xfrm>
              <a:prstGeom prst="ellipse">
                <a:avLst/>
              </a:prstGeom>
              <a:solidFill>
                <a:srgbClr val="465762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 defTabSz="819730">
                  <a:spcBef>
                    <a:spcPct val="0"/>
                  </a:spcBef>
                </a:pPr>
                <a:r>
                  <a:rPr lang="ko-KR" altLang="en-US" sz="1400" spc="-79" dirty="0" err="1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외부연계</a:t>
                </a:r>
                <a:r>
                  <a:rPr lang="en-US" altLang="ko-KR" sz="1400" spc="-79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</a:t>
                </a:r>
                <a:r>
                  <a:rPr lang="ko-KR" altLang="en-US" sz="1400" spc="-79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모듈 </a:t>
                </a:r>
                <a:endParaRPr lang="en-US" altLang="ko-KR" sz="1400" spc="-79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grpSp>
          <p:nvGrpSpPr>
            <p:cNvPr id="46" name="그룹 45"/>
            <p:cNvGrpSpPr/>
            <p:nvPr/>
          </p:nvGrpSpPr>
          <p:grpSpPr>
            <a:xfrm>
              <a:off x="7753456" y="4613356"/>
              <a:ext cx="1599991" cy="1781257"/>
              <a:chOff x="2410200" y="2247995"/>
              <a:chExt cx="1826966" cy="2033947"/>
            </a:xfrm>
          </p:grpSpPr>
          <p:sp>
            <p:nvSpPr>
              <p:cNvPr id="47" name="양쪽 모서리가 둥근 사각형 46"/>
              <p:cNvSpPr/>
              <p:nvPr/>
            </p:nvSpPr>
            <p:spPr>
              <a:xfrm>
                <a:off x="2410200" y="2247995"/>
                <a:ext cx="1826966" cy="2033947"/>
              </a:xfrm>
              <a:prstGeom prst="round2SameRect">
                <a:avLst>
                  <a:gd name="adj1" fmla="val 5964"/>
                  <a:gd name="adj2" fmla="val 0"/>
                </a:avLst>
              </a:prstGeom>
              <a:solidFill>
                <a:srgbClr val="118B75"/>
              </a:solidFill>
              <a:ln w="38100">
                <a:solidFill>
                  <a:srgbClr val="118B75"/>
                </a:solidFill>
              </a:ln>
              <a:effectLst>
                <a:reflection blurRad="6350" stA="22000" endPos="9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0351"/>
                <a:endParaRPr lang="ko-KR" altLang="en-US" sz="105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2410780" y="3561585"/>
                <a:ext cx="1826386" cy="518229"/>
              </a:xfrm>
              <a:prstGeom prst="rect">
                <a:avLst/>
              </a:prstGeom>
              <a:solidFill>
                <a:srgbClr val="118B75"/>
              </a:solidFill>
              <a:ln w="38100">
                <a:solidFill>
                  <a:srgbClr val="118B75"/>
                </a:solidFill>
              </a:ln>
              <a:effectLst>
                <a:reflection blurRad="6350" stA="22000" endPos="9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0351"/>
                <a:endParaRPr lang="ko-KR" altLang="en-US" sz="1050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3012831" y="2377522"/>
                <a:ext cx="62228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dirty="0">
                    <a:ln w="3175"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srgbClr val="FDFDFD"/>
                    </a:solidFill>
                    <a:latin typeface="KoPub돋움체 Medium" pitchFamily="18" charset="-127"/>
                    <a:ea typeface="KoPub돋움체 Medium" pitchFamily="18" charset="-127"/>
                  </a:rPr>
                  <a:t>각 부처</a:t>
                </a:r>
              </a:p>
            </p:txBody>
          </p:sp>
          <p:grpSp>
            <p:nvGrpSpPr>
              <p:cNvPr id="50" name="그룹 49"/>
              <p:cNvGrpSpPr/>
              <p:nvPr/>
            </p:nvGrpSpPr>
            <p:grpSpPr>
              <a:xfrm>
                <a:off x="2647752" y="2753837"/>
                <a:ext cx="1352444" cy="1170897"/>
                <a:chOff x="2259213" y="2799641"/>
                <a:chExt cx="1613669" cy="1170897"/>
              </a:xfrm>
            </p:grpSpPr>
            <p:sp>
              <p:nvSpPr>
                <p:cNvPr id="56" name="직사각형 55"/>
                <p:cNvSpPr/>
                <p:nvPr/>
              </p:nvSpPr>
              <p:spPr>
                <a:xfrm>
                  <a:off x="3048968" y="3493881"/>
                  <a:ext cx="165693" cy="282870"/>
                </a:xfrm>
                <a:prstGeom prst="rect">
                  <a:avLst/>
                </a:prstGeom>
              </p:spPr>
              <p:txBody>
                <a:bodyPr wrap="none" lIns="82014" tIns="41007" rIns="82014" bIns="41007">
                  <a:spAutoFit/>
                </a:bodyPr>
                <a:lstStyle/>
                <a:p>
                  <a:pPr algn="ctr" defTabSz="820138"/>
                  <a:endParaRPr kumimoji="1" lang="en-US" altLang="ko-KR" sz="1300" spc="-45" dirty="0">
                    <a:ln>
                      <a:solidFill>
                        <a:srgbClr val="5B9BD5"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sp>
              <p:nvSpPr>
                <p:cNvPr id="57" name="직사각형 56"/>
                <p:cNvSpPr/>
                <p:nvPr/>
              </p:nvSpPr>
              <p:spPr>
                <a:xfrm>
                  <a:off x="2895512" y="3498328"/>
                  <a:ext cx="165693" cy="282870"/>
                </a:xfrm>
                <a:prstGeom prst="rect">
                  <a:avLst/>
                </a:prstGeom>
              </p:spPr>
              <p:txBody>
                <a:bodyPr wrap="none" lIns="82014" tIns="41007" rIns="82014" bIns="41007">
                  <a:spAutoFit/>
                </a:bodyPr>
                <a:lstStyle/>
                <a:p>
                  <a:pPr algn="ctr" defTabSz="820138">
                    <a:defRPr/>
                  </a:pPr>
                  <a:endParaRPr kumimoji="1" lang="en-US" altLang="ko-KR" sz="1300" spc="-45" dirty="0">
                    <a:ln>
                      <a:solidFill>
                        <a:srgbClr val="5B9BD5">
                          <a:alpha val="0"/>
                        </a:srgb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grpSp>
              <p:nvGrpSpPr>
                <p:cNvPr id="58" name="그룹 57"/>
                <p:cNvGrpSpPr/>
                <p:nvPr/>
              </p:nvGrpSpPr>
              <p:grpSpPr>
                <a:xfrm>
                  <a:off x="2259213" y="2799641"/>
                  <a:ext cx="1613669" cy="1170897"/>
                  <a:chOff x="441661" y="3717013"/>
                  <a:chExt cx="1775035" cy="1416792"/>
                </a:xfrm>
              </p:grpSpPr>
              <p:sp>
                <p:nvSpPr>
                  <p:cNvPr id="60" name="Freeform 9"/>
                  <p:cNvSpPr>
                    <a:spLocks/>
                  </p:cNvSpPr>
                  <p:nvPr/>
                </p:nvSpPr>
                <p:spPr bwMode="auto">
                  <a:xfrm>
                    <a:off x="897752" y="5072482"/>
                    <a:ext cx="862855" cy="61323"/>
                  </a:xfrm>
                  <a:custGeom>
                    <a:avLst/>
                    <a:gdLst>
                      <a:gd name="T0" fmla="*/ 199 w 397"/>
                      <a:gd name="T1" fmla="*/ 0 h 34"/>
                      <a:gd name="T2" fmla="*/ 12 w 397"/>
                      <a:gd name="T3" fmla="*/ 0 h 34"/>
                      <a:gd name="T4" fmla="*/ 0 w 397"/>
                      <a:gd name="T5" fmla="*/ 12 h 34"/>
                      <a:gd name="T6" fmla="*/ 0 w 397"/>
                      <a:gd name="T7" fmla="*/ 23 h 34"/>
                      <a:gd name="T8" fmla="*/ 12 w 397"/>
                      <a:gd name="T9" fmla="*/ 34 h 34"/>
                      <a:gd name="T10" fmla="*/ 199 w 397"/>
                      <a:gd name="T11" fmla="*/ 34 h 34"/>
                      <a:gd name="T12" fmla="*/ 386 w 397"/>
                      <a:gd name="T13" fmla="*/ 34 h 34"/>
                      <a:gd name="T14" fmla="*/ 397 w 397"/>
                      <a:gd name="T15" fmla="*/ 23 h 34"/>
                      <a:gd name="T16" fmla="*/ 397 w 397"/>
                      <a:gd name="T17" fmla="*/ 12 h 34"/>
                      <a:gd name="T18" fmla="*/ 386 w 397"/>
                      <a:gd name="T19" fmla="*/ 0 h 34"/>
                      <a:gd name="T20" fmla="*/ 199 w 397"/>
                      <a:gd name="T21" fmla="*/ 0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97" h="34">
                        <a:moveTo>
                          <a:pt x="199" y="0"/>
                        </a:move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5" y="0"/>
                          <a:pt x="0" y="5"/>
                          <a:pt x="0" y="12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0" y="29"/>
                          <a:pt x="5" y="34"/>
                          <a:pt x="12" y="34"/>
                        </a:cubicBezTo>
                        <a:cubicBezTo>
                          <a:pt x="199" y="34"/>
                          <a:pt x="199" y="34"/>
                          <a:pt x="199" y="34"/>
                        </a:cubicBezTo>
                        <a:cubicBezTo>
                          <a:pt x="386" y="34"/>
                          <a:pt x="386" y="34"/>
                          <a:pt x="386" y="34"/>
                        </a:cubicBezTo>
                        <a:cubicBezTo>
                          <a:pt x="392" y="34"/>
                          <a:pt x="397" y="29"/>
                          <a:pt x="397" y="23"/>
                        </a:cubicBezTo>
                        <a:cubicBezTo>
                          <a:pt x="397" y="12"/>
                          <a:pt x="397" y="12"/>
                          <a:pt x="397" y="12"/>
                        </a:cubicBezTo>
                        <a:cubicBezTo>
                          <a:pt x="397" y="5"/>
                          <a:pt x="392" y="0"/>
                          <a:pt x="386" y="0"/>
                        </a:cubicBezTo>
                        <a:lnTo>
                          <a:pt x="199" y="0"/>
                        </a:lnTo>
                        <a:close/>
                      </a:path>
                    </a:pathLst>
                  </a:custGeom>
                  <a:solidFill>
                    <a:srgbClr val="2E4567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/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1" name="Freeform 8"/>
                  <p:cNvSpPr>
                    <a:spLocks/>
                  </p:cNvSpPr>
                  <p:nvPr/>
                </p:nvSpPr>
                <p:spPr bwMode="auto">
                  <a:xfrm>
                    <a:off x="1104941" y="4781041"/>
                    <a:ext cx="448476" cy="244835"/>
                  </a:xfrm>
                  <a:custGeom>
                    <a:avLst/>
                    <a:gdLst>
                      <a:gd name="T0" fmla="*/ 271 w 538"/>
                      <a:gd name="T1" fmla="*/ 0 h 240"/>
                      <a:gd name="T2" fmla="*/ 0 w 538"/>
                      <a:gd name="T3" fmla="*/ 0 h 240"/>
                      <a:gd name="T4" fmla="*/ 0 w 538"/>
                      <a:gd name="T5" fmla="*/ 240 h 240"/>
                      <a:gd name="T6" fmla="*/ 271 w 538"/>
                      <a:gd name="T7" fmla="*/ 240 h 240"/>
                      <a:gd name="T8" fmla="*/ 538 w 538"/>
                      <a:gd name="T9" fmla="*/ 240 h 240"/>
                      <a:gd name="T10" fmla="*/ 538 w 538"/>
                      <a:gd name="T11" fmla="*/ 0 h 240"/>
                      <a:gd name="T12" fmla="*/ 271 w 538"/>
                      <a:gd name="T13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38" h="240">
                        <a:moveTo>
                          <a:pt x="271" y="0"/>
                        </a:moveTo>
                        <a:lnTo>
                          <a:pt x="0" y="0"/>
                        </a:lnTo>
                        <a:lnTo>
                          <a:pt x="0" y="240"/>
                        </a:lnTo>
                        <a:lnTo>
                          <a:pt x="271" y="240"/>
                        </a:lnTo>
                        <a:lnTo>
                          <a:pt x="538" y="240"/>
                        </a:lnTo>
                        <a:lnTo>
                          <a:pt x="538" y="0"/>
                        </a:lnTo>
                        <a:lnTo>
                          <a:pt x="271" y="0"/>
                        </a:lnTo>
                        <a:close/>
                      </a:path>
                    </a:pathLst>
                  </a:custGeom>
                  <a:solidFill>
                    <a:srgbClr val="2E4567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/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2" name="Freeform 9"/>
                  <p:cNvSpPr>
                    <a:spLocks/>
                  </p:cNvSpPr>
                  <p:nvPr/>
                </p:nvSpPr>
                <p:spPr bwMode="auto">
                  <a:xfrm>
                    <a:off x="897752" y="5004811"/>
                    <a:ext cx="862855" cy="61323"/>
                  </a:xfrm>
                  <a:custGeom>
                    <a:avLst/>
                    <a:gdLst>
                      <a:gd name="T0" fmla="*/ 199 w 397"/>
                      <a:gd name="T1" fmla="*/ 0 h 34"/>
                      <a:gd name="T2" fmla="*/ 12 w 397"/>
                      <a:gd name="T3" fmla="*/ 0 h 34"/>
                      <a:gd name="T4" fmla="*/ 0 w 397"/>
                      <a:gd name="T5" fmla="*/ 12 h 34"/>
                      <a:gd name="T6" fmla="*/ 0 w 397"/>
                      <a:gd name="T7" fmla="*/ 23 h 34"/>
                      <a:gd name="T8" fmla="*/ 12 w 397"/>
                      <a:gd name="T9" fmla="*/ 34 h 34"/>
                      <a:gd name="T10" fmla="*/ 199 w 397"/>
                      <a:gd name="T11" fmla="*/ 34 h 34"/>
                      <a:gd name="T12" fmla="*/ 386 w 397"/>
                      <a:gd name="T13" fmla="*/ 34 h 34"/>
                      <a:gd name="T14" fmla="*/ 397 w 397"/>
                      <a:gd name="T15" fmla="*/ 23 h 34"/>
                      <a:gd name="T16" fmla="*/ 397 w 397"/>
                      <a:gd name="T17" fmla="*/ 12 h 34"/>
                      <a:gd name="T18" fmla="*/ 386 w 397"/>
                      <a:gd name="T19" fmla="*/ 0 h 34"/>
                      <a:gd name="T20" fmla="*/ 199 w 397"/>
                      <a:gd name="T21" fmla="*/ 0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97" h="34">
                        <a:moveTo>
                          <a:pt x="199" y="0"/>
                        </a:move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5" y="0"/>
                          <a:pt x="0" y="5"/>
                          <a:pt x="0" y="12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0" y="29"/>
                          <a:pt x="5" y="34"/>
                          <a:pt x="12" y="34"/>
                        </a:cubicBezTo>
                        <a:cubicBezTo>
                          <a:pt x="199" y="34"/>
                          <a:pt x="199" y="34"/>
                          <a:pt x="199" y="34"/>
                        </a:cubicBezTo>
                        <a:cubicBezTo>
                          <a:pt x="386" y="34"/>
                          <a:pt x="386" y="34"/>
                          <a:pt x="386" y="34"/>
                        </a:cubicBezTo>
                        <a:cubicBezTo>
                          <a:pt x="392" y="34"/>
                          <a:pt x="397" y="29"/>
                          <a:pt x="397" y="23"/>
                        </a:cubicBezTo>
                        <a:cubicBezTo>
                          <a:pt x="397" y="12"/>
                          <a:pt x="397" y="12"/>
                          <a:pt x="397" y="12"/>
                        </a:cubicBezTo>
                        <a:cubicBezTo>
                          <a:pt x="397" y="5"/>
                          <a:pt x="392" y="0"/>
                          <a:pt x="386" y="0"/>
                        </a:cubicBezTo>
                        <a:lnTo>
                          <a:pt x="199" y="0"/>
                        </a:lnTo>
                        <a:close/>
                      </a:path>
                    </a:pathLst>
                  </a:custGeom>
                  <a:solidFill>
                    <a:srgbClr val="B7BFD3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/>
                    <a:endParaRPr lang="ko-KR" altLang="en-US">
                      <a:solidFill>
                        <a:prstClr val="black"/>
                      </a:solidFill>
                    </a:endParaRPr>
                  </a:p>
                </p:txBody>
              </p:sp>
              <p:grpSp>
                <p:nvGrpSpPr>
                  <p:cNvPr id="63" name="그룹 62"/>
                  <p:cNvGrpSpPr/>
                  <p:nvPr/>
                </p:nvGrpSpPr>
                <p:grpSpPr>
                  <a:xfrm>
                    <a:off x="441661" y="3717013"/>
                    <a:ext cx="1775035" cy="1088126"/>
                    <a:chOff x="194612" y="3928822"/>
                    <a:chExt cx="1466971" cy="899281"/>
                  </a:xfrm>
                </p:grpSpPr>
                <p:sp>
                  <p:nvSpPr>
                    <p:cNvPr id="64" name="Freeform 5"/>
                    <p:cNvSpPr>
                      <a:spLocks/>
                    </p:cNvSpPr>
                    <p:nvPr/>
                  </p:nvSpPr>
                  <p:spPr bwMode="auto">
                    <a:xfrm>
                      <a:off x="194612" y="4720839"/>
                      <a:ext cx="1466969" cy="107264"/>
                    </a:xfrm>
                    <a:prstGeom prst="round2SameRect">
                      <a:avLst>
                        <a:gd name="adj1" fmla="val 16667"/>
                        <a:gd name="adj2" fmla="val 21609"/>
                      </a:avLst>
                    </a:prstGeom>
                    <a:solidFill>
                      <a:srgbClr val="B7BFD3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/>
                      <a:endParaRPr lang="ko-KR" alt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65" name="Freeform 6"/>
                    <p:cNvSpPr>
                      <a:spLocks/>
                    </p:cNvSpPr>
                    <p:nvPr/>
                  </p:nvSpPr>
                  <p:spPr bwMode="auto">
                    <a:xfrm flipV="1">
                      <a:off x="194613" y="3928822"/>
                      <a:ext cx="1466970" cy="816927"/>
                    </a:xfrm>
                    <a:prstGeom prst="round2SameRect">
                      <a:avLst>
                        <a:gd name="adj1" fmla="val 0"/>
                        <a:gd name="adj2" fmla="val 2782"/>
                      </a:avLst>
                    </a:prstGeom>
                    <a:solidFill>
                      <a:srgbClr val="B7BFD3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/>
                      <a:endParaRPr lang="ko-KR" alt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66" name="모서리가 둥근 직사각형 65"/>
                    <p:cNvSpPr/>
                    <p:nvPr/>
                  </p:nvSpPr>
                  <p:spPr>
                    <a:xfrm>
                      <a:off x="240254" y="3976523"/>
                      <a:ext cx="1375689" cy="805395"/>
                    </a:xfrm>
                    <a:prstGeom prst="roundRect">
                      <a:avLst>
                        <a:gd name="adj" fmla="val 1840"/>
                      </a:avLst>
                    </a:prstGeom>
                    <a:noFill/>
                    <a:ln w="1270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/>
                      <a:endParaRPr lang="ko-KR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67" name="그룹 66"/>
            <p:cNvGrpSpPr/>
            <p:nvPr/>
          </p:nvGrpSpPr>
          <p:grpSpPr>
            <a:xfrm>
              <a:off x="6486586" y="5652165"/>
              <a:ext cx="1010547" cy="302663"/>
              <a:chOff x="6645662" y="2205273"/>
              <a:chExt cx="1153904" cy="345599"/>
            </a:xfrm>
          </p:grpSpPr>
          <p:sp>
            <p:nvSpPr>
              <p:cNvPr id="68" name="오른쪽 화살표 67"/>
              <p:cNvSpPr/>
              <p:nvPr/>
            </p:nvSpPr>
            <p:spPr>
              <a:xfrm rot="10800000">
                <a:off x="6645662" y="2205273"/>
                <a:ext cx="1153904" cy="345599"/>
              </a:xfrm>
              <a:prstGeom prst="rightArrow">
                <a:avLst>
                  <a:gd name="adj1" fmla="val 59424"/>
                  <a:gd name="adj2" fmla="val 49939"/>
                </a:avLst>
              </a:prstGeom>
              <a:gradFill>
                <a:gsLst>
                  <a:gs pos="0">
                    <a:srgbClr val="118B75">
                      <a:alpha val="0"/>
                    </a:srgbClr>
                  </a:gs>
                  <a:gs pos="100000">
                    <a:srgbClr val="465762">
                      <a:alpha val="62000"/>
                    </a:srgb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 fontAlgn="base" latinLnBrk="0">
                  <a:spcBef>
                    <a:spcPct val="50000"/>
                  </a:spcBef>
                  <a:spcAft>
                    <a:spcPct val="0"/>
                  </a:spcAft>
                </a:pPr>
                <a:endParaRPr kumimoji="1" lang="ko-KR" altLang="en-US" sz="1400">
                  <a:ln>
                    <a:solidFill>
                      <a:srgbClr val="0D6593">
                        <a:alpha val="0"/>
                      </a:srgbClr>
                    </a:solidFill>
                  </a:ln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Rix고딕 B" pitchFamily="18" charset="-127"/>
                  <a:ea typeface="Rix고딕 B" pitchFamily="18" charset="-127"/>
                </a:endParaRPr>
              </a:p>
            </p:txBody>
          </p:sp>
          <p:sp>
            <p:nvSpPr>
              <p:cNvPr id="69" name="모서리가 둥근 직사각형 68"/>
              <p:cNvSpPr/>
              <p:nvPr/>
            </p:nvSpPr>
            <p:spPr>
              <a:xfrm>
                <a:off x="6894251" y="2253129"/>
                <a:ext cx="652572" cy="228114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82014" tIns="41007" rIns="82014" bIns="41007" rtlCol="0" anchor="t">
                <a:noAutofit/>
              </a:bodyPr>
              <a:lstStyle>
                <a:defPPr>
                  <a:defRPr lang="ko-KR"/>
                </a:defPPr>
                <a:lvl1pPr marL="0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55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10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465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619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775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929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084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239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816505">
                  <a:spcAft>
                    <a:spcPts val="249"/>
                  </a:spcAft>
                  <a:buClr>
                    <a:srgbClr val="7F8C94"/>
                  </a:buClr>
                  <a:buSzPct val="100000"/>
                </a:pPr>
                <a:r>
                  <a:rPr lang="ko-KR" altLang="en-US" sz="1100" b="1" spc="-9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88900">
                        <a:schemeClr val="bg1"/>
                      </a:glow>
                    </a:effectLst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데이터 전송</a:t>
                </a:r>
                <a:endParaRPr lang="en-US" altLang="ko-KR" sz="1100" b="1" spc="-9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88900">
                      <a:schemeClr val="bg1"/>
                    </a:glo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70" name="그룹 69"/>
            <p:cNvGrpSpPr/>
            <p:nvPr/>
          </p:nvGrpSpPr>
          <p:grpSpPr>
            <a:xfrm flipH="1">
              <a:off x="6437622" y="5147027"/>
              <a:ext cx="1010547" cy="302663"/>
              <a:chOff x="6600055" y="2205273"/>
              <a:chExt cx="1153904" cy="345599"/>
            </a:xfrm>
          </p:grpSpPr>
          <p:sp>
            <p:nvSpPr>
              <p:cNvPr id="71" name="오른쪽 화살표 70"/>
              <p:cNvSpPr/>
              <p:nvPr/>
            </p:nvSpPr>
            <p:spPr>
              <a:xfrm rot="10800000">
                <a:off x="6600055" y="2205273"/>
                <a:ext cx="1153904" cy="345599"/>
              </a:xfrm>
              <a:prstGeom prst="rightArrow">
                <a:avLst>
                  <a:gd name="adj1" fmla="val 59424"/>
                  <a:gd name="adj2" fmla="val 49939"/>
                </a:avLst>
              </a:prstGeom>
              <a:gradFill>
                <a:gsLst>
                  <a:gs pos="0">
                    <a:srgbClr val="118B75">
                      <a:alpha val="70000"/>
                    </a:srgbClr>
                  </a:gs>
                  <a:gs pos="100000">
                    <a:srgbClr val="465762">
                      <a:alpha val="0"/>
                    </a:srgbClr>
                  </a:gs>
                </a:gsLst>
                <a:lin ang="10800000" scaled="0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 fontAlgn="base" latinLnBrk="0">
                  <a:spcBef>
                    <a:spcPct val="50000"/>
                  </a:spcBef>
                  <a:spcAft>
                    <a:spcPct val="0"/>
                  </a:spcAft>
                </a:pPr>
                <a:endParaRPr kumimoji="1" lang="ko-KR" altLang="en-US" sz="1400">
                  <a:ln>
                    <a:solidFill>
                      <a:srgbClr val="0D6593">
                        <a:alpha val="0"/>
                      </a:srgbClr>
                    </a:solidFill>
                  </a:ln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Rix고딕 B" pitchFamily="18" charset="-127"/>
                  <a:ea typeface="Rix고딕 B" pitchFamily="18" charset="-127"/>
                </a:endParaRPr>
              </a:p>
            </p:txBody>
          </p:sp>
          <p:sp>
            <p:nvSpPr>
              <p:cNvPr id="72" name="모서리가 둥근 직사각형 71"/>
              <p:cNvSpPr/>
              <p:nvPr/>
            </p:nvSpPr>
            <p:spPr>
              <a:xfrm>
                <a:off x="6894251" y="2253129"/>
                <a:ext cx="652572" cy="228114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82014" tIns="41007" rIns="82014" bIns="41007" rtlCol="0" anchor="t">
                <a:noAutofit/>
              </a:bodyPr>
              <a:lstStyle>
                <a:defPPr>
                  <a:defRPr lang="ko-KR"/>
                </a:defPPr>
                <a:lvl1pPr marL="0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55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10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465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619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775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929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084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239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816505">
                  <a:spcAft>
                    <a:spcPts val="249"/>
                  </a:spcAft>
                  <a:buClr>
                    <a:srgbClr val="7F8C94"/>
                  </a:buClr>
                  <a:buSzPct val="100000"/>
                </a:pPr>
                <a:r>
                  <a:rPr lang="ko-KR" altLang="en-US" sz="1100" b="1" spc="-90" dirty="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88900">
                        <a:schemeClr val="bg1"/>
                      </a:glow>
                    </a:effectLst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연계 요청</a:t>
                </a:r>
                <a:endParaRPr lang="en-US" altLang="ko-KR" sz="1100" b="1" spc="-9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88900">
                      <a:schemeClr val="bg1"/>
                    </a:glo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73" name="그룹 72"/>
            <p:cNvGrpSpPr/>
            <p:nvPr/>
          </p:nvGrpSpPr>
          <p:grpSpPr>
            <a:xfrm>
              <a:off x="4110812" y="5451965"/>
              <a:ext cx="1010547" cy="302663"/>
              <a:chOff x="6645662" y="2205273"/>
              <a:chExt cx="1153904" cy="345599"/>
            </a:xfrm>
          </p:grpSpPr>
          <p:sp>
            <p:nvSpPr>
              <p:cNvPr id="74" name="오른쪽 화살표 73"/>
              <p:cNvSpPr/>
              <p:nvPr/>
            </p:nvSpPr>
            <p:spPr>
              <a:xfrm rot="10800000">
                <a:off x="6645662" y="2205273"/>
                <a:ext cx="1153904" cy="345599"/>
              </a:xfrm>
              <a:prstGeom prst="rightArrow">
                <a:avLst>
                  <a:gd name="adj1" fmla="val 59424"/>
                  <a:gd name="adj2" fmla="val 49939"/>
                </a:avLst>
              </a:prstGeom>
              <a:gradFill>
                <a:gsLst>
                  <a:gs pos="0">
                    <a:srgbClr val="118B75">
                      <a:alpha val="0"/>
                    </a:srgbClr>
                  </a:gs>
                  <a:gs pos="100000">
                    <a:srgbClr val="465762">
                      <a:alpha val="62000"/>
                    </a:srgb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 fontAlgn="base" latinLnBrk="0">
                  <a:spcBef>
                    <a:spcPct val="50000"/>
                  </a:spcBef>
                  <a:spcAft>
                    <a:spcPct val="0"/>
                  </a:spcAft>
                </a:pPr>
                <a:endParaRPr kumimoji="1" lang="ko-KR" altLang="en-US" sz="1400">
                  <a:ln>
                    <a:solidFill>
                      <a:srgbClr val="0D6593">
                        <a:alpha val="0"/>
                      </a:srgbClr>
                    </a:solidFill>
                  </a:ln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Rix고딕 B" pitchFamily="18" charset="-127"/>
                  <a:ea typeface="Rix고딕 B" pitchFamily="18" charset="-127"/>
                </a:endParaRPr>
              </a:p>
            </p:txBody>
          </p:sp>
          <p:sp>
            <p:nvSpPr>
              <p:cNvPr id="75" name="모서리가 둥근 직사각형 74"/>
              <p:cNvSpPr/>
              <p:nvPr/>
            </p:nvSpPr>
            <p:spPr>
              <a:xfrm>
                <a:off x="6894251" y="2253129"/>
                <a:ext cx="652572" cy="228114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82014" tIns="41007" rIns="82014" bIns="41007" rtlCol="0" anchor="t">
                <a:noAutofit/>
              </a:bodyPr>
              <a:lstStyle>
                <a:defPPr>
                  <a:defRPr lang="ko-KR"/>
                </a:defPPr>
                <a:lvl1pPr marL="0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55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10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465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619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775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929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084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239" algn="l" defTabSz="91431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816505">
                  <a:spcAft>
                    <a:spcPts val="249"/>
                  </a:spcAft>
                  <a:buClr>
                    <a:srgbClr val="7F8C94"/>
                  </a:buClr>
                  <a:buSzPct val="100000"/>
                </a:pPr>
                <a:r>
                  <a:rPr lang="ko-KR" altLang="en-US" sz="1100" b="1" spc="-90">
                    <a:ln>
                      <a:solidFill>
                        <a:srgbClr val="5B9BD5">
                          <a:shade val="50000"/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88900">
                        <a:schemeClr val="bg1"/>
                      </a:glow>
                    </a:effectLst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데이터 입력</a:t>
                </a:r>
                <a:endParaRPr lang="en-US" altLang="ko-KR" sz="1100" b="1" spc="-90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88900">
                      <a:schemeClr val="bg1"/>
                    </a:glo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pic>
          <p:nvPicPr>
            <p:cNvPr id="1026" name="Picture 2" descr="\\10.25.237.237\korea-000\02.2017_정책포털시스템\900.개인폴더\10.이원창\제안관련\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0805" y="5284782"/>
              <a:ext cx="639322" cy="31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64A2ADE-A682-46D1-8D7E-9EE611497A6D}"/>
                </a:ext>
              </a:extLst>
            </p:cNvPr>
            <p:cNvGrpSpPr/>
            <p:nvPr/>
          </p:nvGrpSpPr>
          <p:grpSpPr>
            <a:xfrm>
              <a:off x="2398117" y="4486208"/>
              <a:ext cx="1599991" cy="1908405"/>
              <a:chOff x="2398117" y="4486208"/>
              <a:chExt cx="1599991" cy="1908405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473B3F0A-6118-4DB9-943C-6D8410E72840}"/>
                  </a:ext>
                </a:extLst>
              </p:cNvPr>
              <p:cNvGrpSpPr/>
              <p:nvPr/>
            </p:nvGrpSpPr>
            <p:grpSpPr>
              <a:xfrm>
                <a:off x="2398117" y="4486208"/>
                <a:ext cx="1599991" cy="1908405"/>
                <a:chOff x="2398117" y="4486208"/>
                <a:chExt cx="1599991" cy="1908405"/>
              </a:xfrm>
            </p:grpSpPr>
            <p:sp>
              <p:nvSpPr>
                <p:cNvPr id="5" name="양쪽 모서리가 둥근 사각형 4"/>
                <p:cNvSpPr/>
                <p:nvPr/>
              </p:nvSpPr>
              <p:spPr>
                <a:xfrm>
                  <a:off x="2398117" y="4613356"/>
                  <a:ext cx="1599991" cy="1781257"/>
                </a:xfrm>
                <a:prstGeom prst="round2SameRect">
                  <a:avLst>
                    <a:gd name="adj1" fmla="val 5964"/>
                    <a:gd name="adj2" fmla="val 0"/>
                  </a:avLst>
                </a:prstGeom>
                <a:solidFill>
                  <a:srgbClr val="2E75B6"/>
                </a:solidFill>
                <a:ln w="38100">
                  <a:noFill/>
                </a:ln>
                <a:effectLst>
                  <a:reflection blurRad="6350" stA="27000" endPos="100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" name="직사각형 5"/>
                <p:cNvSpPr/>
                <p:nvPr/>
              </p:nvSpPr>
              <p:spPr>
                <a:xfrm>
                  <a:off x="2398625" y="5763750"/>
                  <a:ext cx="1599483" cy="453846"/>
                </a:xfrm>
                <a:prstGeom prst="rect">
                  <a:avLst/>
                </a:prstGeom>
                <a:gradFill>
                  <a:gsLst>
                    <a:gs pos="0">
                      <a:srgbClr val="2E75B6"/>
                    </a:gs>
                    <a:gs pos="100000">
                      <a:srgbClr val="2E4567"/>
                    </a:gs>
                  </a:gsLst>
                  <a:lin ang="162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" name="직사각형 7"/>
                <p:cNvSpPr/>
                <p:nvPr/>
              </p:nvSpPr>
              <p:spPr>
                <a:xfrm>
                  <a:off x="2829715" y="4793524"/>
                  <a:ext cx="737304" cy="2425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 w="3175">
                        <a:solidFill>
                          <a:prstClr val="black">
                            <a:alpha val="0"/>
                          </a:prstClr>
                        </a:solidFill>
                      </a:ln>
                      <a:solidFill>
                        <a:srgbClr val="FDFDFD"/>
                      </a:solidFill>
                      <a:latin typeface="KoPub돋움체 Medium" pitchFamily="18" charset="-127"/>
                      <a:ea typeface="KoPub돋움체 Medium" pitchFamily="18" charset="-127"/>
                    </a:rPr>
                    <a:t>정책브리핑</a:t>
                  </a:r>
                </a:p>
              </p:txBody>
            </p:sp>
            <p:grpSp>
              <p:nvGrpSpPr>
                <p:cNvPr id="10" name="그룹 9"/>
                <p:cNvGrpSpPr/>
                <p:nvPr/>
              </p:nvGrpSpPr>
              <p:grpSpPr>
                <a:xfrm>
                  <a:off x="2584848" y="4486208"/>
                  <a:ext cx="1226531" cy="267869"/>
                  <a:chOff x="11262167" y="3410342"/>
                  <a:chExt cx="1401955" cy="346793"/>
                </a:xfrm>
              </p:grpSpPr>
              <p:sp>
                <p:nvSpPr>
                  <p:cNvPr id="11" name="모서리가 둥근 직사각형 10"/>
                  <p:cNvSpPr/>
                  <p:nvPr/>
                </p:nvSpPr>
                <p:spPr>
                  <a:xfrm>
                    <a:off x="11262167" y="3410342"/>
                    <a:ext cx="1401955" cy="346793"/>
                  </a:xfrm>
                  <a:prstGeom prst="roundRect">
                    <a:avLst>
                      <a:gd name="adj" fmla="val 7971"/>
                    </a:avLst>
                  </a:prstGeom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  <a:ln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txBody>
                  <a:bodyPr wrap="none" lIns="792000" anchor="ctr">
                    <a:noAutofit/>
                  </a:bodyPr>
                  <a:lstStyle/>
                  <a:p>
                    <a:pPr defTabSz="819249" fontAlgn="ctr" latinLnBrk="0"/>
                    <a:endParaRPr lang="ko-KR" altLang="en-US" sz="900" spc="-45" dirty="0">
                      <a:ln>
                        <a:solidFill>
                          <a:srgbClr val="5B9BD5">
                            <a:shade val="50000"/>
                            <a:alpha val="0"/>
                          </a:srgbClr>
                        </a:solidFill>
                      </a:ln>
                      <a:solidFill>
                        <a:srgbClr val="4C4D4F"/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  <p:grpSp>
                <p:nvGrpSpPr>
                  <p:cNvPr id="12" name="그룹 11"/>
                  <p:cNvGrpSpPr/>
                  <p:nvPr/>
                </p:nvGrpSpPr>
                <p:grpSpPr>
                  <a:xfrm>
                    <a:off x="11328946" y="3442699"/>
                    <a:ext cx="1315554" cy="296612"/>
                    <a:chOff x="3607096" y="5033746"/>
                    <a:chExt cx="970437" cy="186784"/>
                  </a:xfrm>
                </p:grpSpPr>
                <p:pic>
                  <p:nvPicPr>
                    <p:cNvPr id="13" name="그림 12"/>
                    <p:cNvPicPr>
                      <a:picLocks noChangeAspect="1"/>
                    </p:cNvPicPr>
                    <p:nvPr/>
                  </p:nvPicPr>
                  <p:blipFill rotWithShape="1"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-1" r="69046" b="3046"/>
                    <a:stretch/>
                  </p:blipFill>
                  <p:spPr>
                    <a:xfrm>
                      <a:off x="3607096" y="5057219"/>
                      <a:ext cx="203503" cy="153323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4" name="직사각형 13"/>
                    <p:cNvSpPr/>
                    <p:nvPr/>
                  </p:nvSpPr>
                  <p:spPr>
                    <a:xfrm>
                      <a:off x="3758542" y="5033746"/>
                      <a:ext cx="818991" cy="18678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defTabSz="820138"/>
                      <a:r>
                        <a:rPr lang="ko-KR" altLang="en-US" sz="1100" kern="100" spc="-45" dirty="0" err="1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문화체육관광부</a:t>
                      </a:r>
                      <a:endParaRPr lang="ko-KR" altLang="en-US" sz="1100" dirty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" name="그룹 3">
                  <a:extLst>
                    <a:ext uri="{FF2B5EF4-FFF2-40B4-BE49-F238E27FC236}">
                      <a16:creationId xmlns:a16="http://schemas.microsoft.com/office/drawing/2014/main" id="{D69AD146-AA9B-4CC6-B1E2-58C8693B95E4}"/>
                    </a:ext>
                  </a:extLst>
                </p:cNvPr>
                <p:cNvGrpSpPr/>
                <p:nvPr/>
              </p:nvGrpSpPr>
              <p:grpSpPr>
                <a:xfrm>
                  <a:off x="2606156" y="5056385"/>
                  <a:ext cx="1184420" cy="1025418"/>
                  <a:chOff x="2606156" y="5056385"/>
                  <a:chExt cx="1184420" cy="1025418"/>
                </a:xfrm>
              </p:grpSpPr>
              <p:sp>
                <p:nvSpPr>
                  <p:cNvPr id="15" name="직사각형 14"/>
                  <p:cNvSpPr/>
                  <p:nvPr/>
                </p:nvSpPr>
                <p:spPr>
                  <a:xfrm>
                    <a:off x="3185831" y="5664345"/>
                    <a:ext cx="121617" cy="247727"/>
                  </a:xfrm>
                  <a:prstGeom prst="rect">
                    <a:avLst/>
                  </a:prstGeom>
                </p:spPr>
                <p:txBody>
                  <a:bodyPr wrap="none" lIns="82014" tIns="41007" rIns="82014" bIns="41007">
                    <a:spAutoFit/>
                  </a:bodyPr>
                  <a:lstStyle/>
                  <a:p>
                    <a:pPr algn="ctr" defTabSz="820138"/>
                    <a:endParaRPr kumimoji="1" lang="en-US" altLang="ko-KR" sz="1300" spc="-45" dirty="0">
                      <a:ln>
                        <a:solidFill>
                          <a:srgbClr val="5B9BD5"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  <p:sp>
                <p:nvSpPr>
                  <p:cNvPr id="16" name="직사각형 15"/>
                  <p:cNvSpPr/>
                  <p:nvPr/>
                </p:nvSpPr>
                <p:spPr>
                  <a:xfrm>
                    <a:off x="3073195" y="5668239"/>
                    <a:ext cx="121617" cy="247727"/>
                  </a:xfrm>
                  <a:prstGeom prst="rect">
                    <a:avLst/>
                  </a:prstGeom>
                </p:spPr>
                <p:txBody>
                  <a:bodyPr wrap="none" lIns="82014" tIns="41007" rIns="82014" bIns="41007">
                    <a:spAutoFit/>
                  </a:bodyPr>
                  <a:lstStyle/>
                  <a:p>
                    <a:pPr algn="ctr" defTabSz="820138">
                      <a:defRPr/>
                    </a:pPr>
                    <a:endParaRPr kumimoji="1" lang="en-US" altLang="ko-KR" sz="1300" spc="-45" dirty="0">
                      <a:ln>
                        <a:solidFill>
                          <a:srgbClr val="5B9BD5"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  <p:grpSp>
                <p:nvGrpSpPr>
                  <p:cNvPr id="17" name="그룹 16"/>
                  <p:cNvGrpSpPr/>
                  <p:nvPr/>
                </p:nvGrpSpPr>
                <p:grpSpPr>
                  <a:xfrm>
                    <a:off x="2606156" y="5056385"/>
                    <a:ext cx="1184420" cy="1025418"/>
                    <a:chOff x="441662" y="3717036"/>
                    <a:chExt cx="1775034" cy="1416769"/>
                  </a:xfrm>
                </p:grpSpPr>
                <p:sp>
                  <p:nvSpPr>
                    <p:cNvPr id="19" name="Freeform 9"/>
                    <p:cNvSpPr>
                      <a:spLocks/>
                    </p:cNvSpPr>
                    <p:nvPr/>
                  </p:nvSpPr>
                  <p:spPr bwMode="auto">
                    <a:xfrm>
                      <a:off x="897752" y="5072482"/>
                      <a:ext cx="862855" cy="61323"/>
                    </a:xfrm>
                    <a:custGeom>
                      <a:avLst/>
                      <a:gdLst>
                        <a:gd name="T0" fmla="*/ 199 w 397"/>
                        <a:gd name="T1" fmla="*/ 0 h 34"/>
                        <a:gd name="T2" fmla="*/ 12 w 397"/>
                        <a:gd name="T3" fmla="*/ 0 h 34"/>
                        <a:gd name="T4" fmla="*/ 0 w 397"/>
                        <a:gd name="T5" fmla="*/ 12 h 34"/>
                        <a:gd name="T6" fmla="*/ 0 w 397"/>
                        <a:gd name="T7" fmla="*/ 23 h 34"/>
                        <a:gd name="T8" fmla="*/ 12 w 397"/>
                        <a:gd name="T9" fmla="*/ 34 h 34"/>
                        <a:gd name="T10" fmla="*/ 199 w 397"/>
                        <a:gd name="T11" fmla="*/ 34 h 34"/>
                        <a:gd name="T12" fmla="*/ 386 w 397"/>
                        <a:gd name="T13" fmla="*/ 34 h 34"/>
                        <a:gd name="T14" fmla="*/ 397 w 397"/>
                        <a:gd name="T15" fmla="*/ 23 h 34"/>
                        <a:gd name="T16" fmla="*/ 397 w 397"/>
                        <a:gd name="T17" fmla="*/ 12 h 34"/>
                        <a:gd name="T18" fmla="*/ 386 w 397"/>
                        <a:gd name="T19" fmla="*/ 0 h 34"/>
                        <a:gd name="T20" fmla="*/ 199 w 397"/>
                        <a:gd name="T21" fmla="*/ 0 h 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397" h="34">
                          <a:moveTo>
                            <a:pt x="199" y="0"/>
                          </a:moveTo>
                          <a:cubicBezTo>
                            <a:pt x="12" y="0"/>
                            <a:pt x="12" y="0"/>
                            <a:pt x="12" y="0"/>
                          </a:cubicBezTo>
                          <a:cubicBezTo>
                            <a:pt x="5" y="0"/>
                            <a:pt x="0" y="5"/>
                            <a:pt x="0" y="12"/>
                          </a:cubicBezTo>
                          <a:cubicBezTo>
                            <a:pt x="0" y="23"/>
                            <a:pt x="0" y="23"/>
                            <a:pt x="0" y="23"/>
                          </a:cubicBezTo>
                          <a:cubicBezTo>
                            <a:pt x="0" y="29"/>
                            <a:pt x="5" y="34"/>
                            <a:pt x="12" y="34"/>
                          </a:cubicBezTo>
                          <a:cubicBezTo>
                            <a:pt x="199" y="34"/>
                            <a:pt x="199" y="34"/>
                            <a:pt x="199" y="34"/>
                          </a:cubicBezTo>
                          <a:cubicBezTo>
                            <a:pt x="386" y="34"/>
                            <a:pt x="386" y="34"/>
                            <a:pt x="386" y="34"/>
                          </a:cubicBezTo>
                          <a:cubicBezTo>
                            <a:pt x="392" y="34"/>
                            <a:pt x="397" y="29"/>
                            <a:pt x="397" y="23"/>
                          </a:cubicBezTo>
                          <a:cubicBezTo>
                            <a:pt x="397" y="12"/>
                            <a:pt x="397" y="12"/>
                            <a:pt x="397" y="12"/>
                          </a:cubicBezTo>
                          <a:cubicBezTo>
                            <a:pt x="397" y="5"/>
                            <a:pt x="392" y="0"/>
                            <a:pt x="386" y="0"/>
                          </a:cubicBezTo>
                          <a:lnTo>
                            <a:pt x="199" y="0"/>
                          </a:lnTo>
                          <a:close/>
                        </a:path>
                      </a:pathLst>
                    </a:custGeom>
                    <a:solidFill>
                      <a:srgbClr val="2E4567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/>
                      <a:endParaRPr lang="ko-KR" alt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0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1104941" y="4781041"/>
                      <a:ext cx="448476" cy="244835"/>
                    </a:xfrm>
                    <a:custGeom>
                      <a:avLst/>
                      <a:gdLst>
                        <a:gd name="T0" fmla="*/ 271 w 538"/>
                        <a:gd name="T1" fmla="*/ 0 h 240"/>
                        <a:gd name="T2" fmla="*/ 0 w 538"/>
                        <a:gd name="T3" fmla="*/ 0 h 240"/>
                        <a:gd name="T4" fmla="*/ 0 w 538"/>
                        <a:gd name="T5" fmla="*/ 240 h 240"/>
                        <a:gd name="T6" fmla="*/ 271 w 538"/>
                        <a:gd name="T7" fmla="*/ 240 h 240"/>
                        <a:gd name="T8" fmla="*/ 538 w 538"/>
                        <a:gd name="T9" fmla="*/ 240 h 240"/>
                        <a:gd name="T10" fmla="*/ 538 w 538"/>
                        <a:gd name="T11" fmla="*/ 0 h 240"/>
                        <a:gd name="T12" fmla="*/ 271 w 538"/>
                        <a:gd name="T13" fmla="*/ 0 h 24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38" h="240">
                          <a:moveTo>
                            <a:pt x="271" y="0"/>
                          </a:moveTo>
                          <a:lnTo>
                            <a:pt x="0" y="0"/>
                          </a:lnTo>
                          <a:lnTo>
                            <a:pt x="0" y="240"/>
                          </a:lnTo>
                          <a:lnTo>
                            <a:pt x="271" y="240"/>
                          </a:lnTo>
                          <a:lnTo>
                            <a:pt x="538" y="240"/>
                          </a:lnTo>
                          <a:lnTo>
                            <a:pt x="538" y="0"/>
                          </a:lnTo>
                          <a:lnTo>
                            <a:pt x="271" y="0"/>
                          </a:lnTo>
                          <a:close/>
                        </a:path>
                      </a:pathLst>
                    </a:custGeom>
                    <a:solidFill>
                      <a:srgbClr val="2E4567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/>
                      <a:endParaRPr lang="ko-KR" alt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1" name="Freeform 9"/>
                    <p:cNvSpPr>
                      <a:spLocks/>
                    </p:cNvSpPr>
                    <p:nvPr/>
                  </p:nvSpPr>
                  <p:spPr bwMode="auto">
                    <a:xfrm>
                      <a:off x="897752" y="5004811"/>
                      <a:ext cx="862855" cy="61323"/>
                    </a:xfrm>
                    <a:custGeom>
                      <a:avLst/>
                      <a:gdLst>
                        <a:gd name="T0" fmla="*/ 199 w 397"/>
                        <a:gd name="T1" fmla="*/ 0 h 34"/>
                        <a:gd name="T2" fmla="*/ 12 w 397"/>
                        <a:gd name="T3" fmla="*/ 0 h 34"/>
                        <a:gd name="T4" fmla="*/ 0 w 397"/>
                        <a:gd name="T5" fmla="*/ 12 h 34"/>
                        <a:gd name="T6" fmla="*/ 0 w 397"/>
                        <a:gd name="T7" fmla="*/ 23 h 34"/>
                        <a:gd name="T8" fmla="*/ 12 w 397"/>
                        <a:gd name="T9" fmla="*/ 34 h 34"/>
                        <a:gd name="T10" fmla="*/ 199 w 397"/>
                        <a:gd name="T11" fmla="*/ 34 h 34"/>
                        <a:gd name="T12" fmla="*/ 386 w 397"/>
                        <a:gd name="T13" fmla="*/ 34 h 34"/>
                        <a:gd name="T14" fmla="*/ 397 w 397"/>
                        <a:gd name="T15" fmla="*/ 23 h 34"/>
                        <a:gd name="T16" fmla="*/ 397 w 397"/>
                        <a:gd name="T17" fmla="*/ 12 h 34"/>
                        <a:gd name="T18" fmla="*/ 386 w 397"/>
                        <a:gd name="T19" fmla="*/ 0 h 34"/>
                        <a:gd name="T20" fmla="*/ 199 w 397"/>
                        <a:gd name="T21" fmla="*/ 0 h 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397" h="34">
                          <a:moveTo>
                            <a:pt x="199" y="0"/>
                          </a:moveTo>
                          <a:cubicBezTo>
                            <a:pt x="12" y="0"/>
                            <a:pt x="12" y="0"/>
                            <a:pt x="12" y="0"/>
                          </a:cubicBezTo>
                          <a:cubicBezTo>
                            <a:pt x="5" y="0"/>
                            <a:pt x="0" y="5"/>
                            <a:pt x="0" y="12"/>
                          </a:cubicBezTo>
                          <a:cubicBezTo>
                            <a:pt x="0" y="23"/>
                            <a:pt x="0" y="23"/>
                            <a:pt x="0" y="23"/>
                          </a:cubicBezTo>
                          <a:cubicBezTo>
                            <a:pt x="0" y="29"/>
                            <a:pt x="5" y="34"/>
                            <a:pt x="12" y="34"/>
                          </a:cubicBezTo>
                          <a:cubicBezTo>
                            <a:pt x="199" y="34"/>
                            <a:pt x="199" y="34"/>
                            <a:pt x="199" y="34"/>
                          </a:cubicBezTo>
                          <a:cubicBezTo>
                            <a:pt x="386" y="34"/>
                            <a:pt x="386" y="34"/>
                            <a:pt x="386" y="34"/>
                          </a:cubicBezTo>
                          <a:cubicBezTo>
                            <a:pt x="392" y="34"/>
                            <a:pt x="397" y="29"/>
                            <a:pt x="397" y="23"/>
                          </a:cubicBezTo>
                          <a:cubicBezTo>
                            <a:pt x="397" y="12"/>
                            <a:pt x="397" y="12"/>
                            <a:pt x="397" y="12"/>
                          </a:cubicBezTo>
                          <a:cubicBezTo>
                            <a:pt x="397" y="5"/>
                            <a:pt x="392" y="0"/>
                            <a:pt x="386" y="0"/>
                          </a:cubicBezTo>
                          <a:lnTo>
                            <a:pt x="199" y="0"/>
                          </a:lnTo>
                          <a:close/>
                        </a:path>
                      </a:pathLst>
                    </a:custGeom>
                    <a:solidFill>
                      <a:srgbClr val="B7BFD3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/>
                      <a:endParaRPr lang="ko-KR" alt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grpSp>
                  <p:nvGrpSpPr>
                    <p:cNvPr id="22" name="그룹 21"/>
                    <p:cNvGrpSpPr/>
                    <p:nvPr/>
                  </p:nvGrpSpPr>
                  <p:grpSpPr>
                    <a:xfrm>
                      <a:off x="441662" y="3717036"/>
                      <a:ext cx="1775034" cy="1088106"/>
                      <a:chOff x="194613" y="3928822"/>
                      <a:chExt cx="1466970" cy="899260"/>
                    </a:xfrm>
                  </p:grpSpPr>
                  <p:sp>
                    <p:nvSpPr>
                      <p:cNvPr id="23" name="Freeform 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94613" y="4720819"/>
                        <a:ext cx="1466970" cy="107263"/>
                      </a:xfrm>
                      <a:prstGeom prst="round2SameRect">
                        <a:avLst>
                          <a:gd name="adj1" fmla="val 16667"/>
                          <a:gd name="adj2" fmla="val 21609"/>
                        </a:avLst>
                      </a:prstGeom>
                      <a:solidFill>
                        <a:srgbClr val="B7BFD3"/>
                      </a:solidFill>
                      <a:ln>
                        <a:noFill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/>
                        <a:endParaRPr lang="ko-KR" alt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" name="Freeform 6"/>
                      <p:cNvSpPr>
                        <a:spLocks/>
                      </p:cNvSpPr>
                      <p:nvPr/>
                    </p:nvSpPr>
                    <p:spPr bwMode="auto">
                      <a:xfrm flipV="1">
                        <a:off x="194613" y="3928822"/>
                        <a:ext cx="1466970" cy="816927"/>
                      </a:xfrm>
                      <a:prstGeom prst="round2SameRect">
                        <a:avLst>
                          <a:gd name="adj1" fmla="val 0"/>
                          <a:gd name="adj2" fmla="val 2782"/>
                        </a:avLst>
                      </a:prstGeom>
                      <a:solidFill>
                        <a:srgbClr val="B7BFD3"/>
                      </a:solidFill>
                      <a:ln>
                        <a:noFill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/>
                        <a:endParaRPr lang="ko-KR" alt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5" name="모서리가 둥근 직사각형 24"/>
                      <p:cNvSpPr/>
                      <p:nvPr/>
                    </p:nvSpPr>
                    <p:spPr>
                      <a:xfrm>
                        <a:off x="240254" y="3976523"/>
                        <a:ext cx="1375689" cy="805395"/>
                      </a:xfrm>
                      <a:prstGeom prst="roundRect">
                        <a:avLst>
                          <a:gd name="adj" fmla="val 1840"/>
                        </a:avLst>
                      </a:prstGeom>
                      <a:noFill/>
                      <a:ln w="12700"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/>
                        <a:endParaRPr lang="ko-KR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pic>
            <p:nvPicPr>
              <p:cNvPr id="2" name="그림 1">
                <a:extLst>
                  <a:ext uri="{FF2B5EF4-FFF2-40B4-BE49-F238E27FC236}">
                    <a16:creationId xmlns:a16="http://schemas.microsoft.com/office/drawing/2014/main" id="{A92139BF-CF24-4AA3-AECE-D2193AE9D1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59067" y="5110095"/>
                <a:ext cx="1081346" cy="684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56666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0500" y="2472873"/>
            <a:ext cx="7970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spc="-300" dirty="0">
                <a:solidFill>
                  <a:srgbClr val="00002F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4400" spc="-300" dirty="0">
              <a:solidFill>
                <a:srgbClr val="00002F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219451" y="3169741"/>
            <a:ext cx="5762168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이슈 및 </a:t>
            </a:r>
            <a:r>
              <a:rPr lang="ko-KR" altLang="en-US" sz="24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기타사항</a:t>
            </a:r>
            <a:endParaRPr lang="ko-KR" altLang="en-US" sz="24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9715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연계 시 자주 발생 하는 오류 내용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000" y="1080000"/>
            <a:ext cx="10223977" cy="5346914"/>
            <a:chOff x="776570" y="1234098"/>
            <a:chExt cx="10223977" cy="5346914"/>
          </a:xfrm>
        </p:grpSpPr>
        <p:sp>
          <p:nvSpPr>
            <p:cNvPr id="25" name="직사각형 24"/>
            <p:cNvSpPr/>
            <p:nvPr/>
          </p:nvSpPr>
          <p:spPr bwMode="auto">
            <a:xfrm>
              <a:off x="2132831" y="1421846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기사</a:t>
              </a:r>
              <a:r>
                <a:rPr lang="en-US" altLang="ko-KR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ID</a:t>
              </a:r>
              <a:endParaRPr lang="ko-KR" altLang="en-US" sz="1100" dirty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3C4752"/>
                </a:solidFill>
                <a:latin typeface="KoPub돋움체 Bold" pitchFamily="18" charset="-127"/>
                <a:ea typeface="KoPub돋움체 Bold" pitchFamily="18" charset="-127"/>
                <a:cs typeface="Arial" charset="0"/>
              </a:endParaRPr>
            </a:p>
          </p:txBody>
        </p:sp>
        <p:sp>
          <p:nvSpPr>
            <p:cNvPr id="28" name="직사각형 27"/>
            <p:cNvSpPr/>
            <p:nvPr/>
          </p:nvSpPr>
          <p:spPr bwMode="auto">
            <a:xfrm>
              <a:off x="778100" y="1241355"/>
              <a:ext cx="1252326" cy="1035119"/>
            </a:xfrm>
            <a:prstGeom prst="rect">
              <a:avLst/>
            </a:prstGeom>
            <a:solidFill>
              <a:srgbClr val="0054A3"/>
            </a:solidFill>
            <a:ln>
              <a:noFill/>
            </a:ln>
            <a:effectLst>
              <a:outerShdw blurRad="12700" dist="254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필수 입력 </a:t>
              </a:r>
              <a:endParaRPr lang="en-US" altLang="ko-KR" sz="12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 Unicode MS" panose="020B0604020202020204" pitchFamily="50" charset="-127"/>
              </a:endParaRPr>
            </a:p>
            <a:p>
              <a:pPr algn="ctr" latinLnBrk="0"/>
              <a:r>
                <a:rPr lang="ko-KR" altLang="en-US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항목 누락</a:t>
              </a:r>
            </a:p>
          </p:txBody>
        </p:sp>
        <p:sp>
          <p:nvSpPr>
            <p:cNvPr id="32" name="Line 48"/>
            <p:cNvSpPr>
              <a:spLocks noChangeShapeType="1"/>
            </p:cNvSpPr>
            <p:nvPr/>
          </p:nvSpPr>
          <p:spPr bwMode="auto">
            <a:xfrm>
              <a:off x="2033335" y="2266949"/>
              <a:ext cx="8948162" cy="0"/>
            </a:xfrm>
            <a:prstGeom prst="lin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776570" y="1234098"/>
              <a:ext cx="10223977" cy="73907"/>
            </a:xfrm>
            <a:prstGeom prst="rect">
              <a:avLst/>
            </a:prstGeom>
            <a:pattFill prst="lt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KoPub돋움체 Medium" panose="02020603020101020101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 bwMode="auto">
            <a:xfrm>
              <a:off x="3407383" y="1421846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콘텐츠 상태</a:t>
              </a:r>
            </a:p>
          </p:txBody>
        </p:sp>
        <p:sp>
          <p:nvSpPr>
            <p:cNvPr id="36" name="직사각형 35"/>
            <p:cNvSpPr/>
            <p:nvPr/>
          </p:nvSpPr>
          <p:spPr bwMode="auto">
            <a:xfrm>
              <a:off x="4681935" y="1421846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변경 횟수</a:t>
              </a:r>
            </a:p>
          </p:txBody>
        </p:sp>
        <p:sp>
          <p:nvSpPr>
            <p:cNvPr id="37" name="직사각형 36"/>
            <p:cNvSpPr/>
            <p:nvPr/>
          </p:nvSpPr>
          <p:spPr bwMode="auto">
            <a:xfrm>
              <a:off x="5956487" y="1421846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승인일</a:t>
              </a:r>
            </a:p>
          </p:txBody>
        </p:sp>
        <p:sp>
          <p:nvSpPr>
            <p:cNvPr id="38" name="직사각형 37"/>
            <p:cNvSpPr/>
            <p:nvPr/>
          </p:nvSpPr>
          <p:spPr bwMode="auto">
            <a:xfrm>
              <a:off x="7231040" y="1421846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분류 코드</a:t>
              </a:r>
            </a:p>
          </p:txBody>
        </p:sp>
        <p:sp>
          <p:nvSpPr>
            <p:cNvPr id="39" name="직사각형 38"/>
            <p:cNvSpPr/>
            <p:nvPr/>
          </p:nvSpPr>
          <p:spPr bwMode="auto">
            <a:xfrm>
              <a:off x="2132831" y="1816722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제목</a:t>
              </a:r>
            </a:p>
          </p:txBody>
        </p:sp>
        <p:sp>
          <p:nvSpPr>
            <p:cNvPr id="40" name="직사각형 39"/>
            <p:cNvSpPr/>
            <p:nvPr/>
          </p:nvSpPr>
          <p:spPr bwMode="auto">
            <a:xfrm>
              <a:off x="3407383" y="1816722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필자 이름</a:t>
              </a:r>
            </a:p>
          </p:txBody>
        </p:sp>
        <p:sp>
          <p:nvSpPr>
            <p:cNvPr id="41" name="직사각형 40"/>
            <p:cNvSpPr/>
            <p:nvPr/>
          </p:nvSpPr>
          <p:spPr bwMode="auto">
            <a:xfrm>
              <a:off x="4681935" y="1816722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기사 내용 형식</a:t>
              </a:r>
            </a:p>
          </p:txBody>
        </p:sp>
        <p:sp>
          <p:nvSpPr>
            <p:cNvPr id="42" name="직사각형 41"/>
            <p:cNvSpPr/>
            <p:nvPr/>
          </p:nvSpPr>
          <p:spPr bwMode="auto">
            <a:xfrm>
              <a:off x="5956487" y="1816722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기사 내용</a:t>
              </a:r>
            </a:p>
          </p:txBody>
        </p:sp>
        <p:sp>
          <p:nvSpPr>
            <p:cNvPr id="43" name="직사각형 42"/>
            <p:cNvSpPr/>
            <p:nvPr/>
          </p:nvSpPr>
          <p:spPr bwMode="auto">
            <a:xfrm>
              <a:off x="7231040" y="1816722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부처 코드</a:t>
              </a:r>
            </a:p>
          </p:txBody>
        </p:sp>
        <p:sp>
          <p:nvSpPr>
            <p:cNvPr id="44" name="직사각형 43"/>
            <p:cNvSpPr/>
            <p:nvPr/>
          </p:nvSpPr>
          <p:spPr bwMode="auto">
            <a:xfrm>
              <a:off x="778100" y="2295524"/>
              <a:ext cx="1252326" cy="10351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12700" dist="254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유효하지 않은 </a:t>
              </a:r>
              <a:endParaRPr lang="en-US" altLang="ko-KR" sz="12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 Unicode MS" panose="020B0604020202020204" pitchFamily="50" charset="-127"/>
              </a:endParaRPr>
            </a:p>
            <a:p>
              <a:pPr algn="ctr" latinLnBrk="0"/>
              <a:r>
                <a:rPr lang="ko-KR" altLang="en-US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이미지 및 첨부파일 정보</a:t>
              </a:r>
            </a:p>
          </p:txBody>
        </p:sp>
        <p:sp>
          <p:nvSpPr>
            <p:cNvPr id="45" name="AutoShape 61"/>
            <p:cNvSpPr>
              <a:spLocks noChangeArrowheads="1"/>
            </p:cNvSpPr>
            <p:nvPr/>
          </p:nvSpPr>
          <p:spPr bwMode="gray">
            <a:xfrm rot="10800000" flipH="1">
              <a:off x="7351148" y="3596547"/>
              <a:ext cx="616914" cy="541409"/>
            </a:xfrm>
            <a:prstGeom prst="rightArrow">
              <a:avLst>
                <a:gd name="adj1" fmla="val 76778"/>
                <a:gd name="adj2" fmla="val 45271"/>
              </a:avLst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98000">
                  <a:srgbClr val="0054A3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100" kern="0" dirty="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  <p:sp>
          <p:nvSpPr>
            <p:cNvPr id="66" name="Line 48"/>
            <p:cNvSpPr>
              <a:spLocks noChangeShapeType="1"/>
            </p:cNvSpPr>
            <p:nvPr/>
          </p:nvSpPr>
          <p:spPr bwMode="auto">
            <a:xfrm>
              <a:off x="2033335" y="3330642"/>
              <a:ext cx="8948162" cy="0"/>
            </a:xfrm>
            <a:prstGeom prst="lin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143179" y="2324084"/>
              <a:ext cx="8836643" cy="921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2550" indent="-82550" fontAlgn="base" latinLnBrk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Font typeface="Arial" pitchFamily="34" charset="0"/>
                <a:buChar char="•"/>
                <a:defRPr/>
              </a:pP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기사 내용의 이미지 및 첨부 파일 정보의 파일 경로 확인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: Full Url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정보 필요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(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상대경로가 아닌 절대경로 필요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)</a:t>
              </a:r>
            </a:p>
            <a:p>
              <a:pPr marL="82550" indent="-82550" fontAlgn="base" latinLnBrk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Font typeface="Arial" pitchFamily="34" charset="0"/>
                <a:buChar char="•"/>
                <a:defRPr/>
              </a:pP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표준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XML DTD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태그별 상세 사항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(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기술서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6Page)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참고</a:t>
              </a:r>
              <a:endParaRPr lang="en-US" altLang="ko-KR" sz="11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marL="82550" indent="-82550" fontAlgn="base" latinLnBrk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Font typeface="Arial" pitchFamily="34" charset="0"/>
                <a:buChar char="•"/>
                <a:defRPr/>
              </a:pPr>
              <a:r>
                <a:rPr lang="en-US" altLang="ko-KR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FileUrl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에 한글이 포함된 경우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UTF-8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로 반드시 </a:t>
              </a:r>
              <a:r>
                <a:rPr lang="ko-KR" altLang="en-US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인코딩하여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데이터 전달</a:t>
              </a:r>
            </a:p>
          </p:txBody>
        </p:sp>
        <p:sp>
          <p:nvSpPr>
            <p:cNvPr id="68" name="직사각형 67"/>
            <p:cNvSpPr/>
            <p:nvPr/>
          </p:nvSpPr>
          <p:spPr bwMode="auto">
            <a:xfrm>
              <a:off x="778100" y="3349693"/>
              <a:ext cx="1252326" cy="1035119"/>
            </a:xfrm>
            <a:prstGeom prst="rect">
              <a:avLst/>
            </a:prstGeom>
            <a:solidFill>
              <a:srgbClr val="0054A3"/>
            </a:solidFill>
            <a:ln>
              <a:noFill/>
            </a:ln>
            <a:effectLst>
              <a:outerShdw blurRad="12700" dist="254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en-US" altLang="ko-KR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CDATA</a:t>
              </a:r>
              <a:r>
                <a:rPr lang="ko-KR" altLang="en-US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 처리</a:t>
              </a:r>
              <a:endParaRPr lang="en-US" altLang="ko-KR" sz="12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 Unicode MS" panose="020B0604020202020204" pitchFamily="50" charset="-127"/>
              </a:endParaRPr>
            </a:p>
            <a:p>
              <a:pPr algn="ctr" latinLnBrk="0"/>
              <a:r>
                <a:rPr lang="ko-KR" altLang="en-US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누락 항목</a:t>
              </a:r>
              <a:endParaRPr lang="en-US" altLang="ko-KR" sz="12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69" name="Line 48"/>
            <p:cNvSpPr>
              <a:spLocks noChangeShapeType="1"/>
            </p:cNvSpPr>
            <p:nvPr/>
          </p:nvSpPr>
          <p:spPr bwMode="auto">
            <a:xfrm>
              <a:off x="2033335" y="4362654"/>
              <a:ext cx="8948162" cy="0"/>
            </a:xfrm>
            <a:prstGeom prst="lin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 bwMode="auto">
            <a:xfrm>
              <a:off x="2132831" y="3472376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제목</a:t>
              </a:r>
            </a:p>
          </p:txBody>
        </p:sp>
        <p:sp>
          <p:nvSpPr>
            <p:cNvPr id="75" name="직사각형 74"/>
            <p:cNvSpPr/>
            <p:nvPr/>
          </p:nvSpPr>
          <p:spPr bwMode="auto">
            <a:xfrm>
              <a:off x="2132831" y="3867252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기사 내용</a:t>
              </a:r>
            </a:p>
          </p:txBody>
        </p:sp>
        <p:sp>
          <p:nvSpPr>
            <p:cNvPr id="76" name="직사각형 75"/>
            <p:cNvSpPr/>
            <p:nvPr/>
          </p:nvSpPr>
          <p:spPr bwMode="auto">
            <a:xfrm>
              <a:off x="3407383" y="3472376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부제목</a:t>
              </a:r>
              <a:r>
                <a:rPr lang="en-US" altLang="ko-KR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1</a:t>
              </a:r>
              <a:endParaRPr lang="ko-KR" altLang="en-US" sz="1100" dirty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3C4752"/>
                </a:solidFill>
                <a:latin typeface="KoPub돋움체 Bold" pitchFamily="18" charset="-127"/>
                <a:ea typeface="KoPub돋움체 Bold" pitchFamily="18" charset="-127"/>
                <a:cs typeface="Arial" charset="0"/>
              </a:endParaRPr>
            </a:p>
          </p:txBody>
        </p:sp>
        <p:sp>
          <p:nvSpPr>
            <p:cNvPr id="77" name="직사각형 76"/>
            <p:cNvSpPr/>
            <p:nvPr/>
          </p:nvSpPr>
          <p:spPr bwMode="auto">
            <a:xfrm>
              <a:off x="3407383" y="3867252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첨부파일명</a:t>
              </a:r>
            </a:p>
          </p:txBody>
        </p:sp>
        <p:sp>
          <p:nvSpPr>
            <p:cNvPr id="78" name="직사각형 77"/>
            <p:cNvSpPr/>
            <p:nvPr/>
          </p:nvSpPr>
          <p:spPr bwMode="auto">
            <a:xfrm>
              <a:off x="4681935" y="3472376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부제목</a:t>
              </a:r>
              <a:r>
                <a:rPr lang="en-US" altLang="ko-KR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2</a:t>
              </a:r>
              <a:endParaRPr lang="ko-KR" altLang="en-US" sz="1100" dirty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3C4752"/>
                </a:solidFill>
                <a:latin typeface="KoPub돋움체 Bold" pitchFamily="18" charset="-127"/>
                <a:ea typeface="KoPub돋움체 Bold" pitchFamily="18" charset="-127"/>
                <a:cs typeface="Arial" charset="0"/>
              </a:endParaRPr>
            </a:p>
          </p:txBody>
        </p:sp>
        <p:sp>
          <p:nvSpPr>
            <p:cNvPr id="79" name="직사각형 78"/>
            <p:cNvSpPr/>
            <p:nvPr/>
          </p:nvSpPr>
          <p:spPr bwMode="auto">
            <a:xfrm>
              <a:off x="5965319" y="3472376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부제목</a:t>
              </a:r>
              <a:r>
                <a:rPr lang="en-US" altLang="ko-KR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3</a:t>
              </a:r>
              <a:endParaRPr lang="ko-KR" altLang="en-US" sz="1100" dirty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3C4752"/>
                </a:solidFill>
                <a:latin typeface="KoPub돋움체 Bold" pitchFamily="18" charset="-127"/>
                <a:ea typeface="KoPub돋움체 Bold" pitchFamily="18" charset="-127"/>
                <a:cs typeface="Arial" charset="0"/>
              </a:endParaRPr>
            </a:p>
          </p:txBody>
        </p:sp>
        <p:sp>
          <p:nvSpPr>
            <p:cNvPr id="80" name="직사각형 79"/>
            <p:cNvSpPr/>
            <p:nvPr/>
          </p:nvSpPr>
          <p:spPr bwMode="auto">
            <a:xfrm>
              <a:off x="4681935" y="3867252"/>
              <a:ext cx="1084193" cy="281829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97500">
                  <a:schemeClr val="bg1">
                    <a:lumMod val="95000"/>
                  </a:schemeClr>
                </a:gs>
                <a:gs pos="37000">
                  <a:schemeClr val="bg1">
                    <a:lumMod val="95000"/>
                  </a:schemeClr>
                </a:gs>
              </a:gsLst>
              <a:lin ang="5400000" scaled="1"/>
            </a:gradFill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 anchorCtr="0"/>
            <a:lstStyle/>
            <a:p>
              <a:pPr algn="ctr" defTabSz="1065974"/>
              <a:r>
                <a:rPr lang="ko-KR" altLang="en-US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첨부파일</a:t>
              </a:r>
              <a:r>
                <a:rPr lang="en-US" altLang="ko-KR" sz="1100" dirty="0">
                  <a:ln>
                    <a:solidFill>
                      <a:prstClr val="white">
                        <a:lumMod val="95000"/>
                        <a:alpha val="0"/>
                      </a:prstClr>
                    </a:solidFill>
                  </a:ln>
                  <a:solidFill>
                    <a:srgbClr val="3C4752"/>
                  </a:solidFill>
                  <a:latin typeface="KoPub돋움체 Bold" pitchFamily="18" charset="-127"/>
                  <a:ea typeface="KoPub돋움체 Bold" pitchFamily="18" charset="-127"/>
                  <a:cs typeface="Arial" charset="0"/>
                </a:rPr>
                <a:t>Url</a:t>
              </a:r>
              <a:endParaRPr lang="ko-KR" altLang="en-US" sz="1100" dirty="0">
                <a:ln>
                  <a:solidFill>
                    <a:prstClr val="white">
                      <a:lumMod val="95000"/>
                      <a:alpha val="0"/>
                    </a:prstClr>
                  </a:solidFill>
                </a:ln>
                <a:solidFill>
                  <a:srgbClr val="3C4752"/>
                </a:solidFill>
                <a:latin typeface="KoPub돋움체 Bold" pitchFamily="18" charset="-127"/>
                <a:ea typeface="KoPub돋움체 Bold" pitchFamily="18" charset="-127"/>
                <a:cs typeface="Arial" charset="0"/>
              </a:endParaRPr>
            </a:p>
          </p:txBody>
        </p:sp>
        <p:grpSp>
          <p:nvGrpSpPr>
            <p:cNvPr id="81" name="그룹 80"/>
            <p:cNvGrpSpPr/>
            <p:nvPr/>
          </p:nvGrpSpPr>
          <p:grpSpPr>
            <a:xfrm>
              <a:off x="8203007" y="3116661"/>
              <a:ext cx="1832179" cy="1249101"/>
              <a:chOff x="6774187" y="3273123"/>
              <a:chExt cx="1832179" cy="1200652"/>
            </a:xfrm>
          </p:grpSpPr>
          <p:grpSp>
            <p:nvGrpSpPr>
              <p:cNvPr id="82" name="그룹 81"/>
              <p:cNvGrpSpPr/>
              <p:nvPr/>
            </p:nvGrpSpPr>
            <p:grpSpPr>
              <a:xfrm>
                <a:off x="6776891" y="3485429"/>
                <a:ext cx="1829475" cy="988346"/>
                <a:chOff x="2315289" y="3797443"/>
                <a:chExt cx="2357223" cy="1191420"/>
              </a:xfrm>
            </p:grpSpPr>
            <p:sp>
              <p:nvSpPr>
                <p:cNvPr id="85" name="Rectangle 17"/>
                <p:cNvSpPr>
                  <a:spLocks noChangeArrowheads="1"/>
                </p:cNvSpPr>
                <p:nvPr/>
              </p:nvSpPr>
              <p:spPr bwMode="auto">
                <a:xfrm>
                  <a:off x="2315289" y="3797443"/>
                  <a:ext cx="2357223" cy="119142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>
                      <a:lumMod val="8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1111250" latinLnBrk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30000"/>
                    </a:spcAft>
                    <a:buSzPct val="80000"/>
                  </a:pPr>
                  <a:endParaRPr lang="ko-KR" altLang="en-US" sz="7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endParaRP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2315293" y="3838930"/>
                  <a:ext cx="2303846" cy="294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 latinLnBrk="0">
                    <a:spcBef>
                      <a:spcPts val="257"/>
                    </a:spcBef>
                    <a:spcAft>
                      <a:spcPct val="0"/>
                    </a:spcAft>
                    <a:buClr>
                      <a:srgbClr val="4D4D4D"/>
                    </a:buClr>
                    <a:buSzPct val="80000"/>
                    <a:defRPr/>
                  </a:pPr>
                  <a:r>
                    <a:rPr kumimoji="1" lang="en-US" altLang="ko-KR" sz="1050" b="1" kern="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rgbClr val="4D4D4D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CDATA </a:t>
                  </a:r>
                  <a:r>
                    <a:rPr kumimoji="1" lang="ko-KR" altLang="en-US" sz="1050" b="1" kern="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solidFill>
                        <a:srgbClr val="4D4D4D"/>
                      </a:solidFill>
                      <a:latin typeface="KoPub돋움체 Medium" panose="02020603020101020101" pitchFamily="18" charset="-127"/>
                      <a:ea typeface="KoPub돋움체 Medium" panose="02020603020101020101" pitchFamily="18" charset="-127"/>
                    </a:rPr>
                    <a:t>처리 누락 항목</a:t>
                  </a: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2353707" y="4228282"/>
                  <a:ext cx="2315089" cy="7310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82550" indent="-82550" fontAlgn="base" latinLnBrk="0">
                    <a:lnSpc>
                      <a:spcPct val="11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SzPct val="80000"/>
                    <a:buFont typeface="Arial" pitchFamily="34" charset="0"/>
                    <a:buChar char="•"/>
                    <a:defRPr/>
                  </a:pPr>
                  <a:r>
                    <a:rPr lang="ko-KR" altLang="en-US" sz="1000" spc="-30" dirty="0">
                      <a:gradFill>
                        <a:gsLst>
                          <a:gs pos="0">
                            <a:prstClr val="black"/>
                          </a:gs>
                          <a:gs pos="100000">
                            <a:prstClr val="black"/>
                          </a:gs>
                        </a:gsLst>
                        <a:lin ang="5400000" scaled="0"/>
                      </a:gra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해당 항목은 </a:t>
                  </a:r>
                  <a:r>
                    <a:rPr lang="en-US" altLang="ko-KR" sz="1000" spc="-30" dirty="0">
                      <a:gradFill>
                        <a:gsLst>
                          <a:gs pos="0">
                            <a:prstClr val="black"/>
                          </a:gs>
                          <a:gs pos="100000">
                            <a:prstClr val="black"/>
                          </a:gs>
                        </a:gsLst>
                        <a:lin ang="5400000" scaled="0"/>
                      </a:gra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CDATA </a:t>
                  </a:r>
                  <a:r>
                    <a:rPr lang="ko-KR" altLang="en-US" sz="1000" spc="-30" dirty="0">
                      <a:gradFill>
                        <a:gsLst>
                          <a:gs pos="0">
                            <a:prstClr val="black"/>
                          </a:gs>
                          <a:gs pos="100000">
                            <a:prstClr val="black"/>
                          </a:gs>
                        </a:gsLst>
                        <a:lin ang="5400000" scaled="0"/>
                      </a:gra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처리 필요</a:t>
                  </a:r>
                  <a:endParaRPr lang="en-US" altLang="ko-KR" sz="1000" spc="-30" dirty="0">
                    <a:gradFill>
                      <a:gsLst>
                        <a:gs pos="0">
                          <a:prstClr val="black"/>
                        </a:gs>
                        <a:gs pos="100000">
                          <a:prstClr val="black"/>
                        </a:gs>
                      </a:gsLst>
                      <a:lin ang="5400000" scaled="0"/>
                    </a:gra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  <a:p>
                  <a:pPr marL="82550" indent="-82550" fontAlgn="base" latinLnBrk="0">
                    <a:lnSpc>
                      <a:spcPct val="11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SzPct val="80000"/>
                    <a:buFont typeface="Arial" pitchFamily="34" charset="0"/>
                    <a:buChar char="•"/>
                    <a:defRPr/>
                  </a:pPr>
                  <a:r>
                    <a:rPr lang="en-US" altLang="ko-KR" sz="1000" spc="-30" dirty="0">
                      <a:gradFill>
                        <a:gsLst>
                          <a:gs pos="0">
                            <a:prstClr val="black"/>
                          </a:gs>
                          <a:gs pos="100000">
                            <a:prstClr val="black"/>
                          </a:gs>
                        </a:gsLst>
                        <a:lin ang="5400000" scaled="0"/>
                      </a:gra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CDATA </a:t>
                  </a:r>
                  <a:r>
                    <a:rPr lang="ko-KR" altLang="en-US" sz="1000" spc="-30" dirty="0">
                      <a:gradFill>
                        <a:gsLst>
                          <a:gs pos="0">
                            <a:prstClr val="black"/>
                          </a:gs>
                          <a:gs pos="100000">
                            <a:prstClr val="black"/>
                          </a:gs>
                        </a:gsLst>
                        <a:lin ang="5400000" scaled="0"/>
                      </a:gra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미처리시 기사 내용 중 특수 문자 처리 불가</a:t>
                  </a:r>
                  <a:endParaRPr lang="en-US" altLang="ko-KR" sz="1000" spc="-30" dirty="0">
                    <a:solidFill>
                      <a:srgbClr val="FF0000"/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</p:txBody>
            </p:sp>
            <p:cxnSp>
              <p:nvCxnSpPr>
                <p:cNvPr id="88" name="직선 연결선 87"/>
                <p:cNvCxnSpPr/>
                <p:nvPr/>
              </p:nvCxnSpPr>
              <p:spPr>
                <a:xfrm>
                  <a:off x="2399797" y="4159972"/>
                  <a:ext cx="2100250" cy="0"/>
                </a:xfrm>
                <a:prstGeom prst="line">
                  <a:avLst/>
                </a:prstGeom>
                <a:ln>
                  <a:solidFill>
                    <a:srgbClr val="E7E7E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3" name="직선 연결선 82"/>
              <p:cNvCxnSpPr/>
              <p:nvPr/>
            </p:nvCxnSpPr>
            <p:spPr>
              <a:xfrm>
                <a:off x="6774187" y="3484146"/>
                <a:ext cx="1827946" cy="0"/>
              </a:xfrm>
              <a:prstGeom prst="line">
                <a:avLst/>
              </a:prstGeom>
              <a:noFill/>
              <a:ln w="12700">
                <a:solidFill>
                  <a:srgbClr val="0054A3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4" name="Freeform 6"/>
              <p:cNvSpPr>
                <a:spLocks noEditPoints="1"/>
              </p:cNvSpPr>
              <p:nvPr/>
            </p:nvSpPr>
            <p:spPr bwMode="auto">
              <a:xfrm>
                <a:off x="6901776" y="3273123"/>
                <a:ext cx="295852" cy="295357"/>
              </a:xfrm>
              <a:custGeom>
                <a:avLst/>
                <a:gdLst>
                  <a:gd name="T0" fmla="*/ 46 w 250"/>
                  <a:gd name="T1" fmla="*/ 26 h 250"/>
                  <a:gd name="T2" fmla="*/ 26 w 250"/>
                  <a:gd name="T3" fmla="*/ 46 h 250"/>
                  <a:gd name="T4" fmla="*/ 45 w 250"/>
                  <a:gd name="T5" fmla="*/ 77 h 250"/>
                  <a:gd name="T6" fmla="*/ 35 w 250"/>
                  <a:gd name="T7" fmla="*/ 102 h 250"/>
                  <a:gd name="T8" fmla="*/ 0 w 250"/>
                  <a:gd name="T9" fmla="*/ 110 h 250"/>
                  <a:gd name="T10" fmla="*/ 0 w 250"/>
                  <a:gd name="T11" fmla="*/ 139 h 250"/>
                  <a:gd name="T12" fmla="*/ 35 w 250"/>
                  <a:gd name="T13" fmla="*/ 148 h 250"/>
                  <a:gd name="T14" fmla="*/ 45 w 250"/>
                  <a:gd name="T15" fmla="*/ 172 h 250"/>
                  <a:gd name="T16" fmla="*/ 26 w 250"/>
                  <a:gd name="T17" fmla="*/ 203 h 250"/>
                  <a:gd name="T18" fmla="*/ 47 w 250"/>
                  <a:gd name="T19" fmla="*/ 223 h 250"/>
                  <a:gd name="T20" fmla="*/ 78 w 250"/>
                  <a:gd name="T21" fmla="*/ 204 h 250"/>
                  <a:gd name="T22" fmla="*/ 102 w 250"/>
                  <a:gd name="T23" fmla="*/ 215 h 250"/>
                  <a:gd name="T24" fmla="*/ 111 w 250"/>
                  <a:gd name="T25" fmla="*/ 250 h 250"/>
                  <a:gd name="T26" fmla="*/ 139 w 250"/>
                  <a:gd name="T27" fmla="*/ 250 h 250"/>
                  <a:gd name="T28" fmla="*/ 148 w 250"/>
                  <a:gd name="T29" fmla="*/ 215 h 250"/>
                  <a:gd name="T30" fmla="*/ 172 w 250"/>
                  <a:gd name="T31" fmla="*/ 204 h 250"/>
                  <a:gd name="T32" fmla="*/ 203 w 250"/>
                  <a:gd name="T33" fmla="*/ 223 h 250"/>
                  <a:gd name="T34" fmla="*/ 223 w 250"/>
                  <a:gd name="T35" fmla="*/ 203 h 250"/>
                  <a:gd name="T36" fmla="*/ 205 w 250"/>
                  <a:gd name="T37" fmla="*/ 172 h 250"/>
                  <a:gd name="T38" fmla="*/ 215 w 250"/>
                  <a:gd name="T39" fmla="*/ 148 h 250"/>
                  <a:gd name="T40" fmla="*/ 250 w 250"/>
                  <a:gd name="T41" fmla="*/ 139 h 250"/>
                  <a:gd name="T42" fmla="*/ 250 w 250"/>
                  <a:gd name="T43" fmla="*/ 110 h 250"/>
                  <a:gd name="T44" fmla="*/ 215 w 250"/>
                  <a:gd name="T45" fmla="*/ 102 h 250"/>
                  <a:gd name="T46" fmla="*/ 205 w 250"/>
                  <a:gd name="T47" fmla="*/ 77 h 250"/>
                  <a:gd name="T48" fmla="*/ 223 w 250"/>
                  <a:gd name="T49" fmla="*/ 46 h 250"/>
                  <a:gd name="T50" fmla="*/ 203 w 250"/>
                  <a:gd name="T51" fmla="*/ 26 h 250"/>
                  <a:gd name="T52" fmla="*/ 172 w 250"/>
                  <a:gd name="T53" fmla="*/ 45 h 250"/>
                  <a:gd name="T54" fmla="*/ 148 w 250"/>
                  <a:gd name="T55" fmla="*/ 35 h 250"/>
                  <a:gd name="T56" fmla="*/ 139 w 250"/>
                  <a:gd name="T57" fmla="*/ 0 h 250"/>
                  <a:gd name="T58" fmla="*/ 110 w 250"/>
                  <a:gd name="T59" fmla="*/ 0 h 250"/>
                  <a:gd name="T60" fmla="*/ 102 w 250"/>
                  <a:gd name="T61" fmla="*/ 35 h 250"/>
                  <a:gd name="T62" fmla="*/ 77 w 250"/>
                  <a:gd name="T63" fmla="*/ 45 h 250"/>
                  <a:gd name="T64" fmla="*/ 46 w 250"/>
                  <a:gd name="T65" fmla="*/ 26 h 250"/>
                  <a:gd name="T66" fmla="*/ 125 w 250"/>
                  <a:gd name="T67" fmla="*/ 73 h 250"/>
                  <a:gd name="T68" fmla="*/ 177 w 250"/>
                  <a:gd name="T69" fmla="*/ 125 h 250"/>
                  <a:gd name="T70" fmla="*/ 125 w 250"/>
                  <a:gd name="T71" fmla="*/ 177 h 250"/>
                  <a:gd name="T72" fmla="*/ 73 w 250"/>
                  <a:gd name="T73" fmla="*/ 125 h 250"/>
                  <a:gd name="T74" fmla="*/ 125 w 250"/>
                  <a:gd name="T75" fmla="*/ 73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0" h="250">
                    <a:moveTo>
                      <a:pt x="46" y="26"/>
                    </a:moveTo>
                    <a:cubicBezTo>
                      <a:pt x="26" y="46"/>
                      <a:pt x="26" y="46"/>
                      <a:pt x="26" y="46"/>
                    </a:cubicBezTo>
                    <a:cubicBezTo>
                      <a:pt x="33" y="59"/>
                      <a:pt x="40" y="71"/>
                      <a:pt x="45" y="77"/>
                    </a:cubicBezTo>
                    <a:cubicBezTo>
                      <a:pt x="41" y="85"/>
                      <a:pt x="37" y="93"/>
                      <a:pt x="35" y="102"/>
                    </a:cubicBezTo>
                    <a:cubicBezTo>
                      <a:pt x="27" y="103"/>
                      <a:pt x="13" y="106"/>
                      <a:pt x="0" y="110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4" y="144"/>
                      <a:pt x="27" y="146"/>
                      <a:pt x="35" y="148"/>
                    </a:cubicBezTo>
                    <a:cubicBezTo>
                      <a:pt x="37" y="156"/>
                      <a:pt x="41" y="165"/>
                      <a:pt x="45" y="172"/>
                    </a:cubicBezTo>
                    <a:cubicBezTo>
                      <a:pt x="40" y="179"/>
                      <a:pt x="33" y="190"/>
                      <a:pt x="26" y="203"/>
                    </a:cubicBezTo>
                    <a:cubicBezTo>
                      <a:pt x="47" y="223"/>
                      <a:pt x="47" y="223"/>
                      <a:pt x="47" y="223"/>
                    </a:cubicBezTo>
                    <a:cubicBezTo>
                      <a:pt x="60" y="217"/>
                      <a:pt x="71" y="209"/>
                      <a:pt x="78" y="204"/>
                    </a:cubicBezTo>
                    <a:cubicBezTo>
                      <a:pt x="85" y="209"/>
                      <a:pt x="93" y="212"/>
                      <a:pt x="102" y="215"/>
                    </a:cubicBezTo>
                    <a:cubicBezTo>
                      <a:pt x="103" y="223"/>
                      <a:pt x="106" y="236"/>
                      <a:pt x="111" y="250"/>
                    </a:cubicBezTo>
                    <a:cubicBezTo>
                      <a:pt x="139" y="250"/>
                      <a:pt x="139" y="250"/>
                      <a:pt x="139" y="250"/>
                    </a:cubicBezTo>
                    <a:cubicBezTo>
                      <a:pt x="144" y="236"/>
                      <a:pt x="146" y="222"/>
                      <a:pt x="148" y="215"/>
                    </a:cubicBezTo>
                    <a:cubicBezTo>
                      <a:pt x="156" y="212"/>
                      <a:pt x="165" y="209"/>
                      <a:pt x="172" y="204"/>
                    </a:cubicBezTo>
                    <a:cubicBezTo>
                      <a:pt x="179" y="209"/>
                      <a:pt x="190" y="217"/>
                      <a:pt x="203" y="223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7" y="190"/>
                      <a:pt x="209" y="178"/>
                      <a:pt x="205" y="172"/>
                    </a:cubicBezTo>
                    <a:cubicBezTo>
                      <a:pt x="209" y="164"/>
                      <a:pt x="212" y="156"/>
                      <a:pt x="215" y="148"/>
                    </a:cubicBezTo>
                    <a:cubicBezTo>
                      <a:pt x="223" y="146"/>
                      <a:pt x="236" y="143"/>
                      <a:pt x="250" y="139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36" y="106"/>
                      <a:pt x="222" y="103"/>
                      <a:pt x="215" y="102"/>
                    </a:cubicBezTo>
                    <a:cubicBezTo>
                      <a:pt x="212" y="93"/>
                      <a:pt x="209" y="85"/>
                      <a:pt x="205" y="77"/>
                    </a:cubicBezTo>
                    <a:cubicBezTo>
                      <a:pt x="209" y="71"/>
                      <a:pt x="217" y="59"/>
                      <a:pt x="223" y="46"/>
                    </a:cubicBezTo>
                    <a:cubicBezTo>
                      <a:pt x="203" y="26"/>
                      <a:pt x="203" y="26"/>
                      <a:pt x="203" y="26"/>
                    </a:cubicBezTo>
                    <a:cubicBezTo>
                      <a:pt x="190" y="33"/>
                      <a:pt x="179" y="40"/>
                      <a:pt x="172" y="45"/>
                    </a:cubicBezTo>
                    <a:cubicBezTo>
                      <a:pt x="165" y="40"/>
                      <a:pt x="156" y="37"/>
                      <a:pt x="148" y="35"/>
                    </a:cubicBezTo>
                    <a:cubicBezTo>
                      <a:pt x="146" y="27"/>
                      <a:pt x="143" y="13"/>
                      <a:pt x="13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6" y="14"/>
                      <a:pt x="103" y="27"/>
                      <a:pt x="102" y="35"/>
                    </a:cubicBezTo>
                    <a:cubicBezTo>
                      <a:pt x="93" y="37"/>
                      <a:pt x="85" y="41"/>
                      <a:pt x="77" y="45"/>
                    </a:cubicBezTo>
                    <a:cubicBezTo>
                      <a:pt x="71" y="40"/>
                      <a:pt x="59" y="33"/>
                      <a:pt x="46" y="26"/>
                    </a:cubicBezTo>
                    <a:close/>
                    <a:moveTo>
                      <a:pt x="125" y="73"/>
                    </a:moveTo>
                    <a:cubicBezTo>
                      <a:pt x="153" y="73"/>
                      <a:pt x="177" y="96"/>
                      <a:pt x="177" y="125"/>
                    </a:cubicBezTo>
                    <a:cubicBezTo>
                      <a:pt x="177" y="153"/>
                      <a:pt x="153" y="177"/>
                      <a:pt x="125" y="177"/>
                    </a:cubicBezTo>
                    <a:cubicBezTo>
                      <a:pt x="96" y="177"/>
                      <a:pt x="73" y="153"/>
                      <a:pt x="73" y="125"/>
                    </a:cubicBezTo>
                    <a:cubicBezTo>
                      <a:pt x="73" y="96"/>
                      <a:pt x="96" y="73"/>
                      <a:pt x="125" y="73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</p:grpSp>
        <p:sp>
          <p:nvSpPr>
            <p:cNvPr id="89" name="직사각형 88"/>
            <p:cNvSpPr/>
            <p:nvPr/>
          </p:nvSpPr>
          <p:spPr bwMode="auto">
            <a:xfrm>
              <a:off x="778100" y="4403862"/>
              <a:ext cx="1252326" cy="10351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12700" dist="254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en-US" altLang="ko-KR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DataContents </a:t>
              </a:r>
              <a:r>
                <a:rPr lang="ko-KR" altLang="en-US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항목의 잘못된 </a:t>
              </a:r>
              <a:endParaRPr lang="en-US" altLang="ko-KR" sz="12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 Unicode MS" panose="020B0604020202020204" pitchFamily="50" charset="-127"/>
              </a:endParaRPr>
            </a:p>
            <a:p>
              <a:pPr algn="ctr" latinLnBrk="0"/>
              <a:r>
                <a:rPr lang="ko-KR" altLang="en-US" sz="1200" dirty="0" err="1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특수문자</a:t>
              </a:r>
              <a:r>
                <a:rPr lang="ko-KR" altLang="en-US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 처리</a:t>
              </a:r>
            </a:p>
          </p:txBody>
        </p:sp>
        <p:sp>
          <p:nvSpPr>
            <p:cNvPr id="90" name="Line 48"/>
            <p:cNvSpPr>
              <a:spLocks noChangeShapeType="1"/>
            </p:cNvSpPr>
            <p:nvPr/>
          </p:nvSpPr>
          <p:spPr bwMode="auto">
            <a:xfrm>
              <a:off x="2033335" y="5439185"/>
              <a:ext cx="8948162" cy="0"/>
            </a:xfrm>
            <a:prstGeom prst="lin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직사각형 90"/>
            <p:cNvSpPr/>
            <p:nvPr/>
          </p:nvSpPr>
          <p:spPr bwMode="auto">
            <a:xfrm>
              <a:off x="778100" y="5458235"/>
              <a:ext cx="1252326" cy="1035119"/>
            </a:xfrm>
            <a:prstGeom prst="rect">
              <a:avLst/>
            </a:prstGeom>
            <a:solidFill>
              <a:srgbClr val="0054A3"/>
            </a:solidFill>
            <a:ln>
              <a:noFill/>
            </a:ln>
            <a:effectLst>
              <a:outerShdw blurRad="12700" dist="254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r>
                <a:rPr lang="ko-KR" altLang="en-US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잘못된  </a:t>
              </a:r>
              <a:r>
                <a:rPr lang="en-US" altLang="ko-KR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XML </a:t>
              </a:r>
              <a:r>
                <a:rPr lang="ko-KR" altLang="en-US" sz="12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 Unicode MS" panose="020B0604020202020204" pitchFamily="50" charset="-127"/>
                </a:rPr>
                <a:t>선언</a:t>
              </a:r>
              <a:endParaRPr lang="en-US" altLang="ko-KR" sz="12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776570" y="6507105"/>
              <a:ext cx="10223977" cy="73907"/>
            </a:xfrm>
            <a:prstGeom prst="rect">
              <a:avLst/>
            </a:prstGeom>
            <a:pattFill prst="lt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KoPub돋움체 Medium" panose="02020603020101020101" pitchFamily="18" charset="-127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143179" y="4460525"/>
              <a:ext cx="8836643" cy="921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2550" indent="-82550" fontAlgn="base" latinLnBrk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Font typeface="Arial" pitchFamily="34" charset="0"/>
                <a:buChar char="•"/>
                <a:defRPr/>
              </a:pP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(</a:t>
              </a:r>
              <a:r>
                <a:rPr lang="en-US" altLang="ko-KR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middot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)  →  '&amp;</a:t>
              </a:r>
              <a:r>
                <a:rPr lang="en-US" altLang="ko-KR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middot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;'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로 표현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 &lt; , &gt;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등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→ &amp;</a:t>
              </a:r>
              <a:r>
                <a:rPr lang="en-US" altLang="ko-KR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lt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; &amp;</a:t>
              </a:r>
              <a:r>
                <a:rPr lang="en-US" altLang="ko-KR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gt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;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로 표현</a:t>
              </a:r>
            </a:p>
            <a:p>
              <a:pPr marL="82550" indent="-82550" fontAlgn="base" latinLnBrk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Font typeface="Arial" pitchFamily="34" charset="0"/>
                <a:buChar char="•"/>
                <a:defRPr/>
              </a:pP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줄 바꿈 후 띄어쓰기 처리 시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'&amp;</a:t>
              </a:r>
              <a:r>
                <a:rPr lang="en-US" altLang="ko-KR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nbsp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;'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로 표현</a:t>
              </a:r>
              <a:endParaRPr lang="en-US" altLang="ko-KR" sz="1100" spc="-3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marL="82550" indent="-82550" fontAlgn="base" latinLnBrk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Font typeface="Arial" pitchFamily="34" charset="0"/>
                <a:buChar char="•"/>
                <a:defRPr/>
              </a:pPr>
              <a:r>
                <a:rPr lang="ko-KR" altLang="en-US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본문내용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중 유효하지 않은 </a:t>
              </a:r>
              <a:r>
                <a:rPr lang="en-US" altLang="ko-KR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UniCode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문자 여부 확인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(XML Validation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사이트에서 검증 테스트 가능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)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143179" y="5610148"/>
              <a:ext cx="8836643" cy="63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2550" indent="-82550" fontAlgn="base" latinLnBrk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Font typeface="Arial" pitchFamily="34" charset="0"/>
                <a:buChar char="•"/>
                <a:defRPr/>
              </a:pP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&lt;?xml version="1.0" encoding="UTF-8"?&gt;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반드시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공백 없이 첫 줄에 선언</a:t>
              </a:r>
            </a:p>
            <a:p>
              <a:pPr marL="82550" indent="-82550" fontAlgn="base" latinLnBrk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Font typeface="Arial" pitchFamily="34" charset="0"/>
                <a:buChar char="•"/>
                <a:defRPr/>
              </a:pPr>
              <a:r>
                <a:rPr lang="ko-KR" altLang="en-US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확인방법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: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서비스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URL 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호출 후 </a:t>
              </a:r>
              <a:r>
                <a:rPr lang="ko-KR" altLang="en-US" sz="1100" spc="-30" dirty="0" err="1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소스보기로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확인 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(</a:t>
              </a:r>
              <a:r>
                <a:rPr lang="ko-KR" altLang="en-US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크롬 테스트 추천</a:t>
              </a:r>
              <a:r>
                <a:rPr lang="en-US" altLang="ko-KR" sz="11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)</a:t>
              </a:r>
            </a:p>
          </p:txBody>
        </p:sp>
        <p:sp>
          <p:nvSpPr>
            <p:cNvPr id="96" name="AutoShape 61"/>
            <p:cNvSpPr>
              <a:spLocks noChangeArrowheads="1"/>
            </p:cNvSpPr>
            <p:nvPr/>
          </p:nvSpPr>
          <p:spPr bwMode="gray">
            <a:xfrm rot="10800000" flipH="1">
              <a:off x="8498687" y="1488209"/>
              <a:ext cx="616914" cy="541409"/>
            </a:xfrm>
            <a:prstGeom prst="rightArrow">
              <a:avLst>
                <a:gd name="adj1" fmla="val 76778"/>
                <a:gd name="adj2" fmla="val 45271"/>
              </a:avLst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98000">
                  <a:srgbClr val="0054A3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100" kern="0" dirty="0">
                <a:solidFill>
                  <a:prstClr val="black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9151877" y="1017847"/>
            <a:ext cx="1832179" cy="1249101"/>
            <a:chOff x="6774187" y="3273123"/>
            <a:chExt cx="1832179" cy="1200652"/>
          </a:xfrm>
        </p:grpSpPr>
        <p:grpSp>
          <p:nvGrpSpPr>
            <p:cNvPr id="54" name="그룹 53"/>
            <p:cNvGrpSpPr/>
            <p:nvPr/>
          </p:nvGrpSpPr>
          <p:grpSpPr>
            <a:xfrm>
              <a:off x="6776891" y="3485429"/>
              <a:ext cx="1829475" cy="988346"/>
              <a:chOff x="2315289" y="3797443"/>
              <a:chExt cx="2357223" cy="1191420"/>
            </a:xfrm>
          </p:grpSpPr>
          <p:sp>
            <p:nvSpPr>
              <p:cNvPr id="61" name="Rectangle 17"/>
              <p:cNvSpPr>
                <a:spLocks noChangeArrowheads="1"/>
              </p:cNvSpPr>
              <p:nvPr/>
            </p:nvSpPr>
            <p:spPr bwMode="auto">
              <a:xfrm>
                <a:off x="2315289" y="3797443"/>
                <a:ext cx="2357223" cy="119142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1111250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30000"/>
                  </a:spcAft>
                  <a:buSzPct val="80000"/>
                </a:pPr>
                <a:endParaRPr lang="ko-KR" altLang="en-US" sz="7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315293" y="3838930"/>
                <a:ext cx="2303846" cy="306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 latinLnBrk="0">
                  <a:spcBef>
                    <a:spcPts val="257"/>
                  </a:spcBef>
                  <a:spcAft>
                    <a:spcPct val="0"/>
                  </a:spcAft>
                  <a:buClr>
                    <a:srgbClr val="4D4D4D"/>
                  </a:buClr>
                  <a:buSzPct val="80000"/>
                  <a:defRPr/>
                </a:pPr>
                <a:r>
                  <a:rPr kumimoji="1" lang="ko-KR" altLang="en-US" sz="1050" b="1" kern="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4D4D4D"/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필수 입력 항목 누락 체크</a:t>
                </a: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353707" y="4228282"/>
                <a:ext cx="2315089" cy="556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2550" indent="-82550" fontAlgn="base" latinLnBrk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0000"/>
                  <a:buFont typeface="Arial" pitchFamily="34" charset="0"/>
                  <a:buChar char="•"/>
                  <a:defRPr/>
                </a:pPr>
                <a:r>
                  <a:rPr lang="ko-KR" altLang="en-US" sz="1000" spc="-30" dirty="0">
                    <a:gradFill>
                      <a:gsLst>
                        <a:gs pos="0">
                          <a:prstClr val="black"/>
                        </a:gs>
                        <a:gs pos="100000">
                          <a:prstClr val="black"/>
                        </a:gs>
                      </a:gsLst>
                      <a:lin ang="5400000" scaled="0"/>
                    </a:gra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해당 항목은 유효한 값 필요</a:t>
                </a:r>
                <a:endParaRPr lang="en-US" altLang="ko-KR" sz="1000" spc="-30" dirty="0">
                  <a:gradFill>
                    <a:gsLst>
                      <a:gs pos="0">
                        <a:prstClr val="black"/>
                      </a:gs>
                      <a:gs pos="100000">
                        <a:prstClr val="black"/>
                      </a:gs>
                    </a:gsLst>
                    <a:lin ang="5400000" scaled="0"/>
                  </a:gra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  <a:p>
                <a:pPr marL="82550" indent="-82550" fontAlgn="base" latinLnBrk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80000"/>
                  <a:buFont typeface="Arial" pitchFamily="34" charset="0"/>
                  <a:buChar char="•"/>
                  <a:defRPr/>
                </a:pPr>
                <a:r>
                  <a:rPr lang="ko-KR" altLang="en-US" sz="1000" spc="-30" dirty="0">
                    <a:gradFill>
                      <a:gsLst>
                        <a:gs pos="0">
                          <a:prstClr val="black"/>
                        </a:gs>
                        <a:gs pos="100000">
                          <a:prstClr val="black"/>
                        </a:gs>
                      </a:gsLst>
                      <a:lin ang="5400000" scaled="0"/>
                    </a:gra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데이터 형식 반드시 준수 </a:t>
                </a:r>
                <a:r>
                  <a:rPr lang="en-US" altLang="ko-KR" sz="1000" spc="-30" dirty="0">
                    <a:gradFill>
                      <a:gsLst>
                        <a:gs pos="0">
                          <a:prstClr val="black"/>
                        </a:gs>
                        <a:gs pos="100000">
                          <a:prstClr val="black"/>
                        </a:gs>
                      </a:gsLst>
                      <a:lin ang="5400000" scaled="0"/>
                    </a:gra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(</a:t>
                </a:r>
                <a:r>
                  <a:rPr lang="ko-KR" altLang="en-US" sz="1000" spc="-30" dirty="0">
                    <a:gradFill>
                      <a:gsLst>
                        <a:gs pos="0">
                          <a:prstClr val="black"/>
                        </a:gs>
                        <a:gs pos="100000">
                          <a:prstClr val="black"/>
                        </a:gs>
                      </a:gsLst>
                      <a:lin ang="5400000" scaled="0"/>
                    </a:gra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날짜</a:t>
                </a:r>
                <a:r>
                  <a:rPr lang="en-US" altLang="ko-KR" sz="1000" spc="-30" dirty="0">
                    <a:gradFill>
                      <a:gsLst>
                        <a:gs pos="0">
                          <a:prstClr val="black"/>
                        </a:gs>
                        <a:gs pos="100000">
                          <a:prstClr val="black"/>
                        </a:gs>
                      </a:gsLst>
                      <a:lin ang="5400000" scaled="0"/>
                    </a:gra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)</a:t>
                </a:r>
                <a:endParaRPr lang="en-US" altLang="ko-KR" sz="1000" spc="-30" dirty="0">
                  <a:solidFill>
                    <a:srgbClr val="FF0000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  <p:cxnSp>
            <p:nvCxnSpPr>
              <p:cNvPr id="64" name="직선 연결선 63"/>
              <p:cNvCxnSpPr/>
              <p:nvPr/>
            </p:nvCxnSpPr>
            <p:spPr>
              <a:xfrm>
                <a:off x="2399797" y="4159972"/>
                <a:ext cx="2100250" cy="0"/>
              </a:xfrm>
              <a:prstGeom prst="line">
                <a:avLst/>
              </a:prstGeom>
              <a:ln>
                <a:solidFill>
                  <a:srgbClr val="E7E7E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직선 연결선 54"/>
            <p:cNvCxnSpPr/>
            <p:nvPr/>
          </p:nvCxnSpPr>
          <p:spPr>
            <a:xfrm>
              <a:off x="6774187" y="3484146"/>
              <a:ext cx="1827946" cy="0"/>
            </a:xfrm>
            <a:prstGeom prst="line">
              <a:avLst/>
            </a:prstGeom>
            <a:noFill/>
            <a:ln w="12700">
              <a:solidFill>
                <a:srgbClr val="0054A3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6901776" y="3273123"/>
              <a:ext cx="295852" cy="295357"/>
            </a:xfrm>
            <a:custGeom>
              <a:avLst/>
              <a:gdLst>
                <a:gd name="T0" fmla="*/ 46 w 250"/>
                <a:gd name="T1" fmla="*/ 26 h 250"/>
                <a:gd name="T2" fmla="*/ 26 w 250"/>
                <a:gd name="T3" fmla="*/ 46 h 250"/>
                <a:gd name="T4" fmla="*/ 45 w 250"/>
                <a:gd name="T5" fmla="*/ 77 h 250"/>
                <a:gd name="T6" fmla="*/ 35 w 250"/>
                <a:gd name="T7" fmla="*/ 102 h 250"/>
                <a:gd name="T8" fmla="*/ 0 w 250"/>
                <a:gd name="T9" fmla="*/ 110 h 250"/>
                <a:gd name="T10" fmla="*/ 0 w 250"/>
                <a:gd name="T11" fmla="*/ 139 h 250"/>
                <a:gd name="T12" fmla="*/ 35 w 250"/>
                <a:gd name="T13" fmla="*/ 148 h 250"/>
                <a:gd name="T14" fmla="*/ 45 w 250"/>
                <a:gd name="T15" fmla="*/ 172 h 250"/>
                <a:gd name="T16" fmla="*/ 26 w 250"/>
                <a:gd name="T17" fmla="*/ 203 h 250"/>
                <a:gd name="T18" fmla="*/ 47 w 250"/>
                <a:gd name="T19" fmla="*/ 223 h 250"/>
                <a:gd name="T20" fmla="*/ 78 w 250"/>
                <a:gd name="T21" fmla="*/ 204 h 250"/>
                <a:gd name="T22" fmla="*/ 102 w 250"/>
                <a:gd name="T23" fmla="*/ 215 h 250"/>
                <a:gd name="T24" fmla="*/ 111 w 250"/>
                <a:gd name="T25" fmla="*/ 250 h 250"/>
                <a:gd name="T26" fmla="*/ 139 w 250"/>
                <a:gd name="T27" fmla="*/ 250 h 250"/>
                <a:gd name="T28" fmla="*/ 148 w 250"/>
                <a:gd name="T29" fmla="*/ 215 h 250"/>
                <a:gd name="T30" fmla="*/ 172 w 250"/>
                <a:gd name="T31" fmla="*/ 204 h 250"/>
                <a:gd name="T32" fmla="*/ 203 w 250"/>
                <a:gd name="T33" fmla="*/ 223 h 250"/>
                <a:gd name="T34" fmla="*/ 223 w 250"/>
                <a:gd name="T35" fmla="*/ 203 h 250"/>
                <a:gd name="T36" fmla="*/ 205 w 250"/>
                <a:gd name="T37" fmla="*/ 172 h 250"/>
                <a:gd name="T38" fmla="*/ 215 w 250"/>
                <a:gd name="T39" fmla="*/ 148 h 250"/>
                <a:gd name="T40" fmla="*/ 250 w 250"/>
                <a:gd name="T41" fmla="*/ 139 h 250"/>
                <a:gd name="T42" fmla="*/ 250 w 250"/>
                <a:gd name="T43" fmla="*/ 110 h 250"/>
                <a:gd name="T44" fmla="*/ 215 w 250"/>
                <a:gd name="T45" fmla="*/ 102 h 250"/>
                <a:gd name="T46" fmla="*/ 205 w 250"/>
                <a:gd name="T47" fmla="*/ 77 h 250"/>
                <a:gd name="T48" fmla="*/ 223 w 250"/>
                <a:gd name="T49" fmla="*/ 46 h 250"/>
                <a:gd name="T50" fmla="*/ 203 w 250"/>
                <a:gd name="T51" fmla="*/ 26 h 250"/>
                <a:gd name="T52" fmla="*/ 172 w 250"/>
                <a:gd name="T53" fmla="*/ 45 h 250"/>
                <a:gd name="T54" fmla="*/ 148 w 250"/>
                <a:gd name="T55" fmla="*/ 35 h 250"/>
                <a:gd name="T56" fmla="*/ 139 w 250"/>
                <a:gd name="T57" fmla="*/ 0 h 250"/>
                <a:gd name="T58" fmla="*/ 110 w 250"/>
                <a:gd name="T59" fmla="*/ 0 h 250"/>
                <a:gd name="T60" fmla="*/ 102 w 250"/>
                <a:gd name="T61" fmla="*/ 35 h 250"/>
                <a:gd name="T62" fmla="*/ 77 w 250"/>
                <a:gd name="T63" fmla="*/ 45 h 250"/>
                <a:gd name="T64" fmla="*/ 46 w 250"/>
                <a:gd name="T65" fmla="*/ 26 h 250"/>
                <a:gd name="T66" fmla="*/ 125 w 250"/>
                <a:gd name="T67" fmla="*/ 73 h 250"/>
                <a:gd name="T68" fmla="*/ 177 w 250"/>
                <a:gd name="T69" fmla="*/ 125 h 250"/>
                <a:gd name="T70" fmla="*/ 125 w 250"/>
                <a:gd name="T71" fmla="*/ 177 h 250"/>
                <a:gd name="T72" fmla="*/ 73 w 250"/>
                <a:gd name="T73" fmla="*/ 125 h 250"/>
                <a:gd name="T74" fmla="*/ 125 w 250"/>
                <a:gd name="T75" fmla="*/ 7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0" h="250">
                  <a:moveTo>
                    <a:pt x="46" y="26"/>
                  </a:moveTo>
                  <a:cubicBezTo>
                    <a:pt x="26" y="46"/>
                    <a:pt x="26" y="46"/>
                    <a:pt x="26" y="46"/>
                  </a:cubicBezTo>
                  <a:cubicBezTo>
                    <a:pt x="33" y="59"/>
                    <a:pt x="40" y="71"/>
                    <a:pt x="45" y="77"/>
                  </a:cubicBezTo>
                  <a:cubicBezTo>
                    <a:pt x="41" y="85"/>
                    <a:pt x="37" y="93"/>
                    <a:pt x="35" y="102"/>
                  </a:cubicBezTo>
                  <a:cubicBezTo>
                    <a:pt x="27" y="103"/>
                    <a:pt x="13" y="106"/>
                    <a:pt x="0" y="110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4" y="144"/>
                    <a:pt x="27" y="146"/>
                    <a:pt x="35" y="148"/>
                  </a:cubicBezTo>
                  <a:cubicBezTo>
                    <a:pt x="37" y="156"/>
                    <a:pt x="41" y="165"/>
                    <a:pt x="45" y="172"/>
                  </a:cubicBezTo>
                  <a:cubicBezTo>
                    <a:pt x="40" y="179"/>
                    <a:pt x="33" y="190"/>
                    <a:pt x="26" y="203"/>
                  </a:cubicBezTo>
                  <a:cubicBezTo>
                    <a:pt x="47" y="223"/>
                    <a:pt x="47" y="223"/>
                    <a:pt x="47" y="223"/>
                  </a:cubicBezTo>
                  <a:cubicBezTo>
                    <a:pt x="60" y="217"/>
                    <a:pt x="71" y="209"/>
                    <a:pt x="78" y="204"/>
                  </a:cubicBezTo>
                  <a:cubicBezTo>
                    <a:pt x="85" y="209"/>
                    <a:pt x="93" y="212"/>
                    <a:pt x="102" y="215"/>
                  </a:cubicBezTo>
                  <a:cubicBezTo>
                    <a:pt x="103" y="223"/>
                    <a:pt x="106" y="236"/>
                    <a:pt x="111" y="250"/>
                  </a:cubicBezTo>
                  <a:cubicBezTo>
                    <a:pt x="139" y="250"/>
                    <a:pt x="139" y="250"/>
                    <a:pt x="139" y="250"/>
                  </a:cubicBezTo>
                  <a:cubicBezTo>
                    <a:pt x="144" y="236"/>
                    <a:pt x="146" y="222"/>
                    <a:pt x="148" y="215"/>
                  </a:cubicBezTo>
                  <a:cubicBezTo>
                    <a:pt x="156" y="212"/>
                    <a:pt x="165" y="209"/>
                    <a:pt x="172" y="204"/>
                  </a:cubicBezTo>
                  <a:cubicBezTo>
                    <a:pt x="179" y="209"/>
                    <a:pt x="190" y="217"/>
                    <a:pt x="203" y="223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7" y="190"/>
                    <a:pt x="209" y="178"/>
                    <a:pt x="205" y="172"/>
                  </a:cubicBezTo>
                  <a:cubicBezTo>
                    <a:pt x="209" y="164"/>
                    <a:pt x="212" y="156"/>
                    <a:pt x="215" y="148"/>
                  </a:cubicBezTo>
                  <a:cubicBezTo>
                    <a:pt x="223" y="146"/>
                    <a:pt x="236" y="143"/>
                    <a:pt x="250" y="139"/>
                  </a:cubicBezTo>
                  <a:cubicBezTo>
                    <a:pt x="250" y="110"/>
                    <a:pt x="250" y="110"/>
                    <a:pt x="250" y="110"/>
                  </a:cubicBezTo>
                  <a:cubicBezTo>
                    <a:pt x="236" y="106"/>
                    <a:pt x="222" y="103"/>
                    <a:pt x="215" y="102"/>
                  </a:cubicBezTo>
                  <a:cubicBezTo>
                    <a:pt x="212" y="93"/>
                    <a:pt x="209" y="85"/>
                    <a:pt x="205" y="77"/>
                  </a:cubicBezTo>
                  <a:cubicBezTo>
                    <a:pt x="209" y="71"/>
                    <a:pt x="217" y="59"/>
                    <a:pt x="223" y="46"/>
                  </a:cubicBezTo>
                  <a:cubicBezTo>
                    <a:pt x="203" y="26"/>
                    <a:pt x="203" y="26"/>
                    <a:pt x="203" y="26"/>
                  </a:cubicBezTo>
                  <a:cubicBezTo>
                    <a:pt x="190" y="33"/>
                    <a:pt x="179" y="40"/>
                    <a:pt x="172" y="45"/>
                  </a:cubicBezTo>
                  <a:cubicBezTo>
                    <a:pt x="165" y="40"/>
                    <a:pt x="156" y="37"/>
                    <a:pt x="148" y="35"/>
                  </a:cubicBezTo>
                  <a:cubicBezTo>
                    <a:pt x="146" y="27"/>
                    <a:pt x="143" y="13"/>
                    <a:pt x="13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14"/>
                    <a:pt x="103" y="27"/>
                    <a:pt x="102" y="35"/>
                  </a:cubicBezTo>
                  <a:cubicBezTo>
                    <a:pt x="93" y="37"/>
                    <a:pt x="85" y="41"/>
                    <a:pt x="77" y="45"/>
                  </a:cubicBezTo>
                  <a:cubicBezTo>
                    <a:pt x="71" y="40"/>
                    <a:pt x="59" y="33"/>
                    <a:pt x="46" y="26"/>
                  </a:cubicBezTo>
                  <a:close/>
                  <a:moveTo>
                    <a:pt x="125" y="73"/>
                  </a:moveTo>
                  <a:cubicBezTo>
                    <a:pt x="153" y="73"/>
                    <a:pt x="177" y="96"/>
                    <a:pt x="177" y="125"/>
                  </a:cubicBezTo>
                  <a:cubicBezTo>
                    <a:pt x="177" y="153"/>
                    <a:pt x="153" y="177"/>
                    <a:pt x="125" y="177"/>
                  </a:cubicBezTo>
                  <a:cubicBezTo>
                    <a:pt x="96" y="177"/>
                    <a:pt x="73" y="153"/>
                    <a:pt x="73" y="125"/>
                  </a:cubicBezTo>
                  <a:cubicBezTo>
                    <a:pt x="73" y="96"/>
                    <a:pt x="96" y="73"/>
                    <a:pt x="125" y="7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51704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파싱시 유의할 사항</a:t>
            </a:r>
          </a:p>
        </p:txBody>
      </p:sp>
      <p:sp>
        <p:nvSpPr>
          <p:cNvPr id="58" name="AutoShape 61"/>
          <p:cNvSpPr>
            <a:spLocks noChangeArrowheads="1"/>
          </p:cNvSpPr>
          <p:nvPr/>
        </p:nvSpPr>
        <p:spPr bwMode="gray">
          <a:xfrm rot="10800000" flipH="1">
            <a:off x="809625" y="2962885"/>
            <a:ext cx="616914" cy="541409"/>
          </a:xfrm>
          <a:prstGeom prst="rightArrow">
            <a:avLst>
              <a:gd name="adj1" fmla="val 76778"/>
              <a:gd name="adj2" fmla="val 45271"/>
            </a:avLst>
          </a:prstGeom>
          <a:gradFill rotWithShape="1">
            <a:gsLst>
              <a:gs pos="0">
                <a:srgbClr val="FFFFFF">
                  <a:alpha val="0"/>
                </a:srgbClr>
              </a:gs>
              <a:gs pos="98000">
                <a:srgbClr val="0054A3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00" kern="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479756" y="2879425"/>
            <a:ext cx="78261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90000"/>
              <a:defRPr/>
            </a:pPr>
            <a:r>
              <a:rPr kumimoji="1" lang="ko-KR" altLang="en-US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위 예시처럼 한글 명으로 되어 있을 경우 영문</a:t>
            </a:r>
            <a:r>
              <a:rPr kumimoji="1" lang="en-US" altLang="ko-KR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kumimoji="1" lang="ko-KR" altLang="en-US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숫자</a:t>
            </a:r>
            <a:r>
              <a:rPr kumimoji="1" lang="en-US" altLang="ko-KR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kumimoji="1" lang="ko-KR" altLang="en-US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또는 코드환 된 </a:t>
            </a:r>
            <a:r>
              <a:rPr kumimoji="1" lang="en-US" altLang="ko-KR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URL</a:t>
            </a:r>
            <a:r>
              <a:rPr kumimoji="1" lang="ko-KR" altLang="en-US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 변환 요망 </a:t>
            </a:r>
            <a:r>
              <a:rPr kumimoji="1" lang="en-US" altLang="ko-KR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kumimoji="1" lang="ko-KR" altLang="en-US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권고 사항</a:t>
            </a:r>
            <a:r>
              <a:rPr kumimoji="1" lang="en-US" altLang="ko-KR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90000"/>
              <a:defRPr/>
            </a:pPr>
            <a:r>
              <a:rPr kumimoji="1" lang="ko-KR" altLang="en-US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한글을 사용하는 경우 </a:t>
            </a:r>
            <a:r>
              <a:rPr kumimoji="1" lang="en-US" altLang="ko-KR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UTF-8</a:t>
            </a:r>
            <a:r>
              <a:rPr kumimoji="1" lang="ko-KR" altLang="en-US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 </a:t>
            </a:r>
            <a:r>
              <a:rPr kumimoji="1" lang="ko-KR" altLang="en-US" sz="1400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인코딩</a:t>
            </a:r>
            <a:r>
              <a:rPr kumimoji="1" lang="ko-KR" altLang="en-US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kumimoji="1" lang="en-US" altLang="ko-KR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kumimoji="1" lang="ko-KR" altLang="en-US" sz="1400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필수사항</a:t>
            </a:r>
            <a:r>
              <a:rPr kumimoji="1" lang="en-US" altLang="ko-KR" sz="14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</p:txBody>
      </p:sp>
      <p:sp>
        <p:nvSpPr>
          <p:cNvPr id="70" name="Line 233"/>
          <p:cNvSpPr>
            <a:spLocks noChangeShapeType="1"/>
          </p:cNvSpPr>
          <p:nvPr/>
        </p:nvSpPr>
        <p:spPr bwMode="auto">
          <a:xfrm>
            <a:off x="836313" y="3601352"/>
            <a:ext cx="10164235" cy="0"/>
          </a:xfrm>
          <a:prstGeom prst="line">
            <a:avLst/>
          </a:prstGeom>
          <a:noFill/>
          <a:ln w="6350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dirty="0">
              <a:ln>
                <a:solidFill>
                  <a:srgbClr val="51A244">
                    <a:alpha val="0"/>
                  </a:srgb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698706" y="1260175"/>
            <a:ext cx="7826170" cy="383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90000"/>
              <a:defRPr/>
            </a:pPr>
            <a:r>
              <a:rPr kumimoji="1" lang="en-US" altLang="ko-KR" sz="1400" b="1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1. </a:t>
            </a:r>
            <a:r>
              <a:rPr kumimoji="1" lang="en-US" altLang="ko-KR" sz="1400" b="1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FileUrl</a:t>
            </a:r>
            <a:r>
              <a:rPr kumimoji="1" lang="en-US" altLang="ko-KR" sz="1400" b="1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kumimoji="1" lang="ko-KR" altLang="en-US" sz="1400" b="1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항목에 한글 파일명이 있을 경우</a:t>
            </a:r>
            <a:endParaRPr kumimoji="1" lang="en-US" altLang="ko-KR" sz="1400" b="1" dirty="0">
              <a:ln>
                <a:solidFill>
                  <a:schemeClr val="accent1">
                    <a:lumMod val="20000"/>
                    <a:lumOff val="8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98706" y="3689050"/>
            <a:ext cx="7826170" cy="383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90000"/>
              <a:defRPr/>
            </a:pPr>
            <a:r>
              <a:rPr kumimoji="1" lang="ko-KR" altLang="en-US" sz="1400" b="1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kumimoji="1" lang="en-US" altLang="ko-KR" sz="1400" b="1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2. XML </a:t>
            </a:r>
            <a:r>
              <a:rPr kumimoji="1" lang="ko-KR" altLang="en-US" sz="1400" b="1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파싱시에</a:t>
            </a:r>
            <a:r>
              <a:rPr kumimoji="1" lang="ko-KR" altLang="en-US" sz="1400" b="1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kumimoji="1" lang="en-US" altLang="ko-KR" sz="1400" b="1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UTF-8 </a:t>
            </a:r>
            <a:r>
              <a:rPr kumimoji="1" lang="ko-KR" altLang="en-US" sz="1400" b="1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인코딩</a:t>
            </a:r>
            <a:r>
              <a:rPr kumimoji="1" lang="ko-KR" altLang="en-US" sz="1400" b="1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준수</a:t>
            </a:r>
          </a:p>
        </p:txBody>
      </p:sp>
      <p:sp>
        <p:nvSpPr>
          <p:cNvPr id="73" name="Text Box 40"/>
          <p:cNvSpPr txBox="1">
            <a:spLocks noChangeArrowheads="1"/>
          </p:cNvSpPr>
          <p:nvPr/>
        </p:nvSpPr>
        <p:spPr bwMode="auto">
          <a:xfrm>
            <a:off x="993775" y="4165600"/>
            <a:ext cx="966514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en-US" altLang="ko-KR" sz="1400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 </a:t>
            </a:r>
            <a:r>
              <a:rPr lang="ko-KR" altLang="en-US" sz="1400" b="0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외부연계용</a:t>
            </a:r>
            <a:r>
              <a:rPr lang="ko-KR" altLang="en-US" sz="1400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기사 표준 </a:t>
            </a:r>
            <a:r>
              <a:rPr lang="en-US" altLang="ko-KR" sz="1400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XML </a:t>
            </a:r>
            <a:r>
              <a:rPr lang="ko-KR" altLang="en-US" sz="1400" b="0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기술서에</a:t>
            </a:r>
            <a:r>
              <a:rPr lang="ko-KR" altLang="en-US" sz="1400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의거하여 </a:t>
            </a:r>
            <a:r>
              <a:rPr lang="ko-KR" altLang="en-US" sz="1400" b="0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파싱</a:t>
            </a:r>
            <a:r>
              <a:rPr lang="ko-KR" altLang="en-US" sz="1400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처리 </a:t>
            </a:r>
            <a:r>
              <a:rPr lang="en-US" altLang="ko-KR" sz="1400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en-US" altLang="ko-KR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XML </a:t>
            </a:r>
            <a:r>
              <a:rPr lang="ko-KR" altLang="en-US" b="0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파싱</a:t>
            </a:r>
            <a:r>
              <a:rPr lang="ko-KR" altLang="en-US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처리시에는 </a:t>
            </a:r>
            <a:r>
              <a:rPr lang="en-US" altLang="ko-KR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DTD</a:t>
            </a:r>
            <a:r>
              <a:rPr lang="ko-KR" altLang="en-US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정의상 </a:t>
            </a:r>
            <a:r>
              <a:rPr lang="en-US" altLang="ko-KR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UTF-8</a:t>
            </a:r>
            <a:r>
              <a:rPr lang="ko-KR" altLang="en-US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 </a:t>
            </a:r>
            <a:r>
              <a:rPr lang="ko-KR" altLang="en-US" b="0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범위이내의</a:t>
            </a:r>
            <a:r>
              <a:rPr lang="ko-KR" altLang="en-US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캐릭터 셋을 사용하여야 함</a:t>
            </a:r>
            <a:r>
              <a:rPr lang="en-US" altLang="ko-KR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b="0" dirty="0">
              <a:ln>
                <a:solidFill>
                  <a:schemeClr val="accent1">
                    <a:lumMod val="20000"/>
                    <a:lumOff val="8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eaLnBrk="1" hangingPunct="1"/>
            <a:r>
              <a:rPr lang="ko-KR" altLang="en-US" sz="1600" dirty="0">
                <a:latin typeface="굴림" charset="-127"/>
                <a:ea typeface="굴림" charset="-127"/>
              </a:rPr>
              <a:t>  </a:t>
            </a:r>
          </a:p>
        </p:txBody>
      </p:sp>
      <p:pic>
        <p:nvPicPr>
          <p:cNvPr id="97" name="Picture 5" descr="20100113 보도자료연동(여성부)-VIEW-부분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2175" y="4635500"/>
            <a:ext cx="4681538" cy="1939925"/>
          </a:xfrm>
          <a:prstGeom prst="rect">
            <a:avLst/>
          </a:prstGeom>
          <a:ln w="127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8" name="Picture 8" descr="소스 깨진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29300" y="4646613"/>
            <a:ext cx="3314700" cy="533400"/>
          </a:xfrm>
          <a:prstGeom prst="rect">
            <a:avLst/>
          </a:prstGeom>
          <a:ln w="127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9" name="Text Box 49"/>
          <p:cNvSpPr txBox="1">
            <a:spLocks noChangeArrowheads="1"/>
          </p:cNvSpPr>
          <p:nvPr/>
        </p:nvSpPr>
        <p:spPr bwMode="auto">
          <a:xfrm>
            <a:off x="947738" y="4629150"/>
            <a:ext cx="10230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ko-KR" altLang="en-US" sz="1000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깨짐현상</a:t>
            </a:r>
            <a:r>
              <a:rPr lang="en-US" altLang="ko-KR" sz="10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0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0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0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화면</a:t>
            </a:r>
            <a:r>
              <a:rPr lang="en-US" altLang="ko-KR" sz="10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000" dirty="0">
              <a:ln>
                <a:solidFill>
                  <a:schemeClr val="accent1">
                    <a:lumMod val="20000"/>
                    <a:lumOff val="80000"/>
                    <a:alpha val="0"/>
                  </a:schemeClr>
                </a:solidFill>
              </a:ln>
              <a:solidFill>
                <a:srgbClr val="FF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0" name="Text Box 49"/>
          <p:cNvSpPr txBox="1">
            <a:spLocks noChangeArrowheads="1"/>
          </p:cNvSpPr>
          <p:nvPr/>
        </p:nvSpPr>
        <p:spPr bwMode="auto">
          <a:xfrm>
            <a:off x="8013700" y="4897438"/>
            <a:ext cx="10230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ko-KR" altLang="en-US" sz="1000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깨짐현상</a:t>
            </a:r>
            <a:r>
              <a:rPr lang="en-US" altLang="ko-KR" sz="10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10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0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0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소스</a:t>
            </a:r>
            <a:r>
              <a:rPr lang="en-US" altLang="ko-KR" sz="10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000" dirty="0">
              <a:ln>
                <a:solidFill>
                  <a:schemeClr val="accent1">
                    <a:lumMod val="20000"/>
                    <a:lumOff val="80000"/>
                    <a:alpha val="0"/>
                  </a:schemeClr>
                </a:solidFill>
              </a:ln>
              <a:solidFill>
                <a:srgbClr val="FF000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1" name="TextBox 21"/>
          <p:cNvSpPr txBox="1">
            <a:spLocks noChangeArrowheads="1"/>
          </p:cNvSpPr>
          <p:nvPr/>
        </p:nvSpPr>
        <p:spPr bwMode="auto">
          <a:xfrm>
            <a:off x="5884863" y="6102350"/>
            <a:ext cx="26949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en-US" altLang="ko-KR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UTF- 8</a:t>
            </a:r>
            <a:r>
              <a:rPr lang="ko-KR" altLang="en-US" b="0" dirty="0" err="1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인코딩</a:t>
            </a:r>
            <a:r>
              <a:rPr lang="en-US" altLang="ko-KR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b="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관련 참조 페이지 </a:t>
            </a:r>
            <a:endParaRPr lang="en-US" altLang="ko-KR" b="0" dirty="0">
              <a:ln>
                <a:solidFill>
                  <a:schemeClr val="accent1">
                    <a:lumMod val="20000"/>
                    <a:lumOff val="8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eaLnBrk="1" hangingPunct="1"/>
            <a:r>
              <a:rPr lang="en-US" altLang="ko-KR" dirty="0">
                <a:latin typeface="굴림" charset="-127"/>
                <a:ea typeface="굴림" charset="-127"/>
              </a:rPr>
              <a:t> </a:t>
            </a:r>
            <a:r>
              <a:rPr lang="en-US" altLang="ko-KR" dirty="0">
                <a:latin typeface="굴림" charset="-127"/>
                <a:ea typeface="굴림" charset="-127"/>
                <a:hlinkClick r:id="rId4"/>
              </a:rPr>
              <a:t>http://ko.wikipedia.org/wiki/UTF-8</a:t>
            </a:r>
            <a:endParaRPr lang="ko-KR" altLang="en-US" dirty="0">
              <a:latin typeface="굴림" charset="-127"/>
              <a:ea typeface="굴림" charset="-127"/>
            </a:endParaRPr>
          </a:p>
        </p:txBody>
      </p:sp>
      <p:sp>
        <p:nvSpPr>
          <p:cNvPr id="102" name="직사각형 101"/>
          <p:cNvSpPr/>
          <p:nvPr/>
        </p:nvSpPr>
        <p:spPr bwMode="auto">
          <a:xfrm>
            <a:off x="779463" y="4578350"/>
            <a:ext cx="8686800" cy="20828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 b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765298"/>
            <a:ext cx="862965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868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날짜 데이터 관련 </a:t>
            </a:r>
            <a:r>
              <a:rPr lang="ko-KR" altLang="en-US" sz="20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이슈사항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정리 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773333"/>
              </p:ext>
            </p:extLst>
          </p:nvPr>
        </p:nvGraphicFramePr>
        <p:xfrm>
          <a:off x="720000" y="1080000"/>
          <a:ext cx="10156415" cy="2435460"/>
        </p:xfrm>
        <a:graphic>
          <a:graphicData uri="http://schemas.openxmlformats.org/drawingml/2006/table">
            <a:tbl>
              <a:tblPr/>
              <a:tblGrid>
                <a:gridCol w="1225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9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41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항목명</a:t>
                      </a: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영문명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gradFill>
                            <a:gsLst>
                              <a:gs pos="0">
                                <a:schemeClr val="bg1"/>
                              </a:gs>
                              <a:gs pos="100000">
                                <a:schemeClr val="bg1"/>
                              </a:gs>
                            </a:gsLst>
                            <a:lin ang="5400000" scaled="0"/>
                          </a:gra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이슈사항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0"/>
                        </a:gra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4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4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90000"/>
                        <a:buFont typeface="Arial" pitchFamily="34" charset="0"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ko-KR" altLang="en-US" sz="11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승인일자</a:t>
                      </a:r>
                      <a:endParaRPr lang="ko-KR" altLang="en-US" sz="12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90000"/>
                        <a:buFont typeface="Arial" pitchFamily="34" charset="0"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2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itchFamily="18" charset="-127"/>
                          <a:ea typeface="KoPub돋움체 Light" pitchFamily="18" charset="-127"/>
                          <a:cs typeface="+mn-cs"/>
                        </a:rPr>
                        <a:t>ApproveDate</a:t>
                      </a:r>
                      <a:endParaRPr lang="ko-KR" altLang="en-US" sz="12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itchFamily="18" charset="-127"/>
                        <a:ea typeface="KoPub돋움체 Light" pitchFamily="18" charset="-127"/>
                        <a:cs typeface="+mn-cs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80000"/>
                        <a:buFontTx/>
                        <a:buChar char="•"/>
                        <a:tabLst/>
                        <a:defRPr/>
                      </a:pP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게시물이 부처 게시판에 실제 노출된 시간 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담당자가 승인한 시간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  <a:p>
                      <a:pPr marL="88900" marR="0" lvl="0" indent="-8890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80000"/>
                        <a:buFontTx/>
                        <a:buChar char="•"/>
                        <a:tabLst/>
                        <a:defRPr/>
                      </a:pP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해당 항목은 최초 승인한 시간이므로 값은 고정 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수정이나 삭제되어도 고정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</a:p>
                    <a:p>
                      <a:pPr marL="88900" marR="0" lvl="0" indent="-8890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80000"/>
                        <a:buFontTx/>
                        <a:buChar char="•"/>
                        <a:tabLst/>
                        <a:defRPr/>
                      </a:pP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해당 값으로 민간 포털에 노출되므로 반드시 정확한 값이 필요</a:t>
                      </a:r>
                      <a:endParaRPr lang="en-US" altLang="ko-KR" sz="11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36000" marT="36000" marB="3600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4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90000"/>
                        <a:buFont typeface="Arial" pitchFamily="34" charset="0"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ko-KR" altLang="en-US" sz="12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수정일자</a:t>
                      </a:r>
                      <a:endParaRPr lang="ko-KR" altLang="en-US" sz="12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90000"/>
                        <a:buFont typeface="Arial" pitchFamily="34" charset="0"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2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itchFamily="18" charset="-127"/>
                          <a:ea typeface="KoPub돋움체 Light" pitchFamily="18" charset="-127"/>
                          <a:cs typeface="+mn-cs"/>
                        </a:rPr>
                        <a:t>ModifyDate</a:t>
                      </a:r>
                      <a:endParaRPr lang="en-US" altLang="ko-KR" sz="12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itchFamily="18" charset="-127"/>
                        <a:ea typeface="KoPub돋움체 Light" pitchFamily="18" charset="-127"/>
                        <a:cs typeface="+mn-cs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80000"/>
                        <a:buFontTx/>
                        <a:buChar char="•"/>
                        <a:tabLst/>
                        <a:defRPr/>
                      </a:pP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게시물이 부처 게시판에 실제 노출된 후 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담당자가 승인한 시간 이후</a:t>
                      </a:r>
                      <a:r>
                        <a:rPr lang="en-US" altLang="ko-KR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수정한 시간</a:t>
                      </a:r>
                      <a:endParaRPr lang="en-US" altLang="ko-KR" sz="11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88900" marR="0" lvl="0" indent="-8890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80000"/>
                        <a:buFontTx/>
                        <a:buChar char="•"/>
                        <a:tabLst/>
                        <a:defRPr/>
                      </a:pP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해당 항목은 기사를 수정할 때마다 수정한 시각으로 업데이트</a:t>
                      </a:r>
                      <a:endParaRPr lang="en-US" altLang="ko-KR" sz="11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88900" marR="0" lvl="0" indent="-8890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80000"/>
                        <a:buFontTx/>
                        <a:buChar char="•"/>
                        <a:tabLst/>
                        <a:defRPr/>
                      </a:pP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해당 값이 변경되지 않으면 </a:t>
                      </a:r>
                      <a:r>
                        <a:rPr lang="ko-KR" altLang="en-US" sz="11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정책브리핑의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해당 기사도 수정되지 않음</a:t>
                      </a:r>
                    </a:p>
                  </a:txBody>
                  <a:tcPr marL="108000" marR="36000" marT="36000" marB="3600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4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90000"/>
                        <a:buFont typeface="Arial" pitchFamily="34" charset="0"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ko-KR" altLang="en-US" sz="1200" kern="120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엠바고 일자</a:t>
                      </a: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90000"/>
                        <a:buFont typeface="Arial" pitchFamily="34" charset="0"/>
                        <a:buNone/>
                        <a:tabLst>
                          <a:tab pos="266678" algn="l"/>
                        </a:tabLst>
                        <a:defRPr/>
                      </a:pPr>
                      <a:r>
                        <a:rPr lang="en-US" altLang="ko-KR" sz="1200" kern="120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itchFamily="18" charset="-127"/>
                          <a:ea typeface="KoPub돋움체 Light" pitchFamily="18" charset="-127"/>
                          <a:cs typeface="+mn-cs"/>
                        </a:rPr>
                        <a:t>EmbargoDate</a:t>
                      </a:r>
                      <a:endParaRPr lang="ko-KR" altLang="en-US" sz="1200" kern="120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itchFamily="18" charset="-127"/>
                        <a:ea typeface="KoPub돋움체 Light" pitchFamily="18" charset="-127"/>
                        <a:cs typeface="+mn-cs"/>
                      </a:endParaRPr>
                    </a:p>
                  </a:txBody>
                  <a:tcPr marL="54006" marR="54006" marT="36004" marB="36004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80000"/>
                        <a:buFontTx/>
                        <a:buChar char="•"/>
                        <a:tabLst/>
                        <a:defRPr/>
                      </a:pP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엠바고 시간을 설정한 시간</a:t>
                      </a:r>
                      <a:endParaRPr lang="en-US" altLang="ko-KR" sz="11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88900" marR="0" lvl="0" indent="-8890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80000"/>
                        <a:buFontTx/>
                        <a:buChar char="•"/>
                        <a:tabLst/>
                        <a:defRPr/>
                      </a:pP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엠바고 설정 기능이 있는 부처의 경우에만 값 필요</a:t>
                      </a:r>
                      <a:endParaRPr lang="en-US" altLang="ko-KR" sz="11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88900" marR="0" lvl="0" indent="-88900" algn="l" defTabSz="995363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4D4D4D"/>
                        </a:buClr>
                        <a:buSzPct val="80000"/>
                        <a:buFontTx/>
                        <a:buChar char="•"/>
                        <a:tabLst/>
                        <a:defRPr/>
                      </a:pP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엠바고 설정 기능이 없는 부처는 </a:t>
                      </a:r>
                      <a:r>
                        <a:rPr lang="ko-KR" altLang="en-US" sz="1100" kern="1200" baseline="0" dirty="0" err="1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빈값으로</a:t>
                      </a:r>
                      <a:r>
                        <a:rPr lang="ko-KR" altLang="en-US" sz="1100" kern="1200" baseline="0" dirty="0">
                          <a:ln>
                            <a:solidFill>
                              <a:srgbClr val="F59F00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입력</a:t>
                      </a:r>
                      <a:endParaRPr lang="en-US" altLang="ko-KR" sz="1100" kern="1200" baseline="0" dirty="0">
                        <a:ln>
                          <a:solidFill>
                            <a:srgbClr val="F59F0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108000" marR="36000" marT="36000" marB="3600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그룹 4"/>
          <p:cNvGrpSpPr/>
          <p:nvPr/>
        </p:nvGrpSpPr>
        <p:grpSpPr>
          <a:xfrm>
            <a:off x="708230" y="3735164"/>
            <a:ext cx="8502445" cy="2350020"/>
            <a:chOff x="708230" y="3697064"/>
            <a:chExt cx="8502445" cy="2350020"/>
          </a:xfrm>
        </p:grpSpPr>
        <p:sp>
          <p:nvSpPr>
            <p:cNvPr id="15" name="Rectangle 58"/>
            <p:cNvSpPr>
              <a:spLocks noChangeArrowheads="1"/>
            </p:cNvSpPr>
            <p:nvPr/>
          </p:nvSpPr>
          <p:spPr bwMode="auto">
            <a:xfrm flipV="1">
              <a:off x="715963" y="5862876"/>
              <a:ext cx="8494712" cy="184208"/>
            </a:xfrm>
            <a:prstGeom prst="rect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C2C2C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latinLnBrk="0" hangingPunct="1"/>
              <a:endParaRPr lang="ko-KR" altLang="ko-KR" dirty="0">
                <a:ln>
                  <a:solidFill>
                    <a:srgbClr val="51A244">
                      <a:alpha val="0"/>
                    </a:srgbClr>
                  </a:solidFill>
                </a:ln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" name="Rectangle 52"/>
            <p:cNvSpPr>
              <a:spLocks noChangeArrowheads="1"/>
            </p:cNvSpPr>
            <p:nvPr/>
          </p:nvSpPr>
          <p:spPr bwMode="auto">
            <a:xfrm>
              <a:off x="715961" y="3728339"/>
              <a:ext cx="8494714" cy="146419"/>
            </a:xfrm>
            <a:prstGeom prst="rect">
              <a:avLst/>
            </a:prstGeom>
            <a:gradFill rotWithShape="1">
              <a:gsLst>
                <a:gs pos="0">
                  <a:srgbClr val="EBEBEB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latinLnBrk="0" hangingPunct="1"/>
              <a:endParaRPr lang="ko-KR" altLang="ko-KR" dirty="0">
                <a:ln>
                  <a:solidFill>
                    <a:srgbClr val="51A244">
                      <a:alpha val="0"/>
                    </a:srgbClr>
                  </a:solidFill>
                </a:ln>
                <a:solidFill>
                  <a:srgbClr val="0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4" name="Line 78"/>
            <p:cNvSpPr>
              <a:spLocks noChangeShapeType="1"/>
            </p:cNvSpPr>
            <p:nvPr/>
          </p:nvSpPr>
          <p:spPr bwMode="auto">
            <a:xfrm>
              <a:off x="2131770" y="3697064"/>
              <a:ext cx="7078905" cy="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 dirty="0">
                <a:ln>
                  <a:solidFill>
                    <a:srgbClr val="51A24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6" name="Line 80"/>
            <p:cNvSpPr>
              <a:spLocks noChangeShapeType="1"/>
            </p:cNvSpPr>
            <p:nvPr/>
          </p:nvSpPr>
          <p:spPr bwMode="auto">
            <a:xfrm>
              <a:off x="721432" y="3697064"/>
              <a:ext cx="2170169" cy="0"/>
            </a:xfrm>
            <a:prstGeom prst="line">
              <a:avLst/>
            </a:prstGeom>
            <a:noFill/>
            <a:ln w="19050">
              <a:solidFill>
                <a:srgbClr val="0054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 dirty="0">
                <a:ln>
                  <a:solidFill>
                    <a:srgbClr val="51A24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7" name="Line 79"/>
            <p:cNvSpPr>
              <a:spLocks noChangeShapeType="1"/>
            </p:cNvSpPr>
            <p:nvPr/>
          </p:nvSpPr>
          <p:spPr bwMode="auto">
            <a:xfrm>
              <a:off x="2842403" y="3697064"/>
              <a:ext cx="218657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 dirty="0">
                <a:ln>
                  <a:solidFill>
                    <a:srgbClr val="51A24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4288541" y="3840479"/>
              <a:ext cx="1362599" cy="21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3998" tIns="10799" rIns="53998" bIns="10799" anchor="ctr">
              <a:spAutoFit/>
            </a:bodyPr>
            <a:lstStyle>
              <a:defPPr>
                <a:defRPr lang="ko-KR"/>
              </a:defPPr>
              <a:lvl1pPr eaLnBrk="1" latinLnBrk="0" hangingPunct="1">
                <a:defRPr kumimoji="0" sz="1100">
                  <a:solidFill>
                    <a:srgbClr val="3E445C"/>
                  </a:solidFill>
                  <a:latin typeface="다음_Regular" panose="02000603060000000000" pitchFamily="2" charset="-127"/>
                  <a:ea typeface="다음_Regular" panose="02000603060000000000" pitchFamily="2" charset="-127"/>
                </a:defRPr>
              </a:lvl1pPr>
              <a:lvl2pPr marL="742950" indent="-285750" eaLnBrk="0" hangingPunct="0"/>
              <a:lvl3pPr marL="1143000" indent="-228600" eaLnBrk="0" hangingPunct="0"/>
              <a:lvl4pPr marL="1600200" indent="-228600" eaLnBrk="0" hangingPunct="0"/>
              <a:lvl5pPr marL="2057400" indent="-228600" eaLnBrk="0" hangingPunct="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lnSpc>
                  <a:spcPct val="90000"/>
                </a:lnSpc>
                <a:defRPr/>
              </a:pPr>
              <a:r>
                <a:rPr lang="ko-KR" altLang="en-US" sz="1400" dirty="0">
                  <a:ln>
                    <a:solidFill>
                      <a:srgbClr val="51A244">
                        <a:alpha val="0"/>
                      </a:srgbClr>
                    </a:solidFill>
                  </a:ln>
                  <a:solidFill>
                    <a:srgbClr val="FF00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참고 및 주의 사항</a:t>
              </a:r>
            </a:p>
          </p:txBody>
        </p:sp>
        <p:sp>
          <p:nvSpPr>
            <p:cNvPr id="19" name="Line 233"/>
            <p:cNvSpPr>
              <a:spLocks noChangeShapeType="1"/>
            </p:cNvSpPr>
            <p:nvPr/>
          </p:nvSpPr>
          <p:spPr bwMode="auto">
            <a:xfrm>
              <a:off x="741063" y="4144277"/>
              <a:ext cx="8425881" cy="0"/>
            </a:xfrm>
            <a:prstGeom prst="line">
              <a:avLst/>
            </a:prstGeom>
            <a:noFill/>
            <a:ln w="635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 dirty="0">
                <a:ln>
                  <a:solidFill>
                    <a:srgbClr val="51A24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08230" y="4183740"/>
              <a:ext cx="8417569" cy="1634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5725" indent="-85725" fontAlgn="base" latinLnBrk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90000"/>
                <a:buFontTx/>
                <a:buChar char="•"/>
                <a:defRPr/>
              </a:pP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민간 포털에 연계될 때 포털에 노출되는 시간은 승인 일자 기준이니 참고해주시기 바랍니다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.</a:t>
              </a:r>
            </a:p>
            <a:p>
              <a:pPr marL="85725" indent="-85725" fontAlgn="base" latinLnBrk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90000"/>
                <a:buFontTx/>
                <a:buChar char="•"/>
                <a:defRPr/>
              </a:pP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수정 일자 데이터는 게시물을 수정할 경우에만 보내주셔야 합니다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. (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승인 일자와 수정 일자가 동일하면 안됩니다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.)</a:t>
              </a:r>
            </a:p>
            <a:p>
              <a:pPr marL="85725" indent="-85725" fontAlgn="base" latinLnBrk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90000"/>
                <a:buFontTx/>
                <a:buChar char="•"/>
                <a:defRPr/>
              </a:pP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수정 일자 데이터는 실제 노출된 이후 수정할 경우에만 보내주셔야 합니다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.</a:t>
              </a:r>
            </a:p>
            <a:p>
              <a:pPr fontAlgn="base" latinLnBrk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90000"/>
                <a:defRPr/>
              </a:pP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   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예시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 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최초 게시물 등록 후 여러 번 수정을 거쳐 최종 승인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게시판에 노출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이 된 경우 승인 이전의 수정 일자 데이터는 해당되지 않습니다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.</a:t>
              </a:r>
            </a:p>
            <a:p>
              <a:pPr marL="85725" indent="-85725" fontAlgn="base" latinLnBrk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90000"/>
                <a:buFontTx/>
                <a:buChar char="•"/>
                <a:defRPr/>
              </a:pP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엠바고 일자는 반드시 필요한 경우에만 설정해주시고 보통의 경우 데이터가 없어야 합니다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.  (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승인 일자 이후 시간으로만 설정되어야 합니다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.)</a:t>
              </a:r>
            </a:p>
            <a:p>
              <a:pPr marL="85725" indent="-85725" fontAlgn="base" latinLnBrk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90000"/>
                <a:buFontTx/>
                <a:buChar char="•"/>
                <a:defRPr/>
              </a:pP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민간 포털 연계 시 서울신문은 승인 일자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(</a:t>
              </a:r>
              <a:r>
                <a:rPr kumimoji="1" lang="ko-KR" altLang="en-US" sz="1100" dirty="0" err="1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엠바고가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있을 경우 </a:t>
              </a:r>
              <a:r>
                <a:rPr kumimoji="1" lang="ko-KR" altLang="en-US" sz="1100" dirty="0" err="1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엠바고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일자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), 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다음 및 </a:t>
              </a:r>
              <a:r>
                <a:rPr kumimoji="1" lang="ko-KR" altLang="en-US" sz="1100" dirty="0" err="1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네이트는</a:t>
              </a:r>
              <a:r>
                <a:rPr kumimoji="1" lang="ko-KR" altLang="en-US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연계 시간으로 기사 입력 시간이 표시됩니다</a:t>
              </a:r>
              <a:r>
                <a:rPr kumimoji="1" lang="en-US" altLang="ko-KR" sz="1100" dirty="0">
                  <a:ln>
                    <a:solidFill>
                      <a:schemeClr val="accent1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.</a:t>
              </a:r>
              <a:endParaRPr kumimoji="1" lang="ko-KR" altLang="en-US" sz="1100" dirty="0">
                <a:ln>
                  <a:solidFill>
                    <a:schemeClr val="accent1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044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0500" y="2472873"/>
            <a:ext cx="7970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spc="-300" dirty="0">
                <a:solidFill>
                  <a:srgbClr val="00002F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05</a:t>
            </a:r>
            <a:endParaRPr lang="ko-KR" altLang="en-US" sz="4400" spc="-300" dirty="0">
              <a:solidFill>
                <a:srgbClr val="00002F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219451" y="3169741"/>
            <a:ext cx="5762168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개발 및 테스트 방법</a:t>
            </a:r>
          </a:p>
        </p:txBody>
      </p:sp>
    </p:spTree>
    <p:extLst>
      <p:ext uri="{BB962C8B-B14F-4D97-AF65-F5344CB8AC3E}">
        <p14:creationId xmlns:p14="http://schemas.microsoft.com/office/powerpoint/2010/main" val="1004588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(1/3)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6"/>
          <p:cNvSpPr>
            <a:spLocks noChangeArrowheads="1"/>
          </p:cNvSpPr>
          <p:nvPr/>
        </p:nvSpPr>
        <p:spPr bwMode="auto">
          <a:xfrm>
            <a:off x="895349" y="1303338"/>
            <a:ext cx="9839325" cy="4708981"/>
          </a:xfrm>
          <a:prstGeom prst="rect">
            <a:avLst/>
          </a:prstGeom>
          <a:noFill/>
          <a:ln w="9525">
            <a:solidFill>
              <a:srgbClr val="0054A3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&lt;?xml version="1.0" encoding="UTF-8"?&gt;</a:t>
            </a: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&lt;Syndicate&gt;</a:t>
            </a: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NewsItem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                          </a:t>
            </a:r>
          </a:p>
          <a:p>
            <a:pPr lvl="0" eaLnBrk="0" latinLnBrk="0" hangingPunct="0">
              <a:lnSpc>
                <a:spcPts val="1800"/>
              </a:lnSpc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&lt;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NewsItemId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&gt;#########&lt;/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NewsItemId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 </a:t>
            </a:r>
            <a:r>
              <a:rPr lang="en-US" altLang="ko-KR" sz="1200" kern="0" dirty="0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&lt;!- </a:t>
            </a:r>
            <a:r>
              <a:rPr lang="ko-KR" altLang="en-US" sz="1200" kern="0" dirty="0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샘플용으로 보안상 </a:t>
            </a:r>
            <a:r>
              <a:rPr lang="ko-KR" altLang="en-US" sz="1200" kern="0" dirty="0" err="1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기사아이디는</a:t>
            </a:r>
            <a:r>
              <a:rPr lang="ko-KR" altLang="en-US" sz="1200" kern="0" dirty="0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 삭제 </a:t>
            </a:r>
            <a:r>
              <a:rPr lang="en-US" altLang="ko-KR" sz="1200" kern="0" dirty="0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--&gt;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		</a:t>
            </a:r>
          </a:p>
          <a:p>
            <a:pPr lvl="0" eaLnBrk="0" latinLnBrk="0" hangingPunct="0">
              <a:lnSpc>
                <a:spcPts val="1800"/>
              </a:lnSpc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ContentsStatus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&gt;I&lt;/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ContentsStatus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		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KoPub돋움체 Light" pitchFamily="18" charset="-127"/>
              <a:ea typeface="KoPub돋움체 Light" pitchFamily="18" charset="-127"/>
            </a:endParaRP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ModifyId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&gt;1&lt;/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ModifyId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</a:t>
            </a: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ModifyDate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/&gt;    				</a:t>
            </a:r>
          </a:p>
          <a:p>
            <a:pPr lvl="0" eaLnBrk="0" latinLnBrk="0" hangingPunct="0">
              <a:lnSpc>
                <a:spcPts val="1800"/>
              </a:lnSpc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ApproveDate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02/22/2020 09:31:27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&lt;/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ApproveDate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	</a:t>
            </a:r>
          </a:p>
          <a:p>
            <a:pPr lvl="0" eaLnBrk="0" latinLnBrk="0" hangingPunct="0">
              <a:lnSpc>
                <a:spcPts val="1800"/>
              </a:lnSpc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ApproverName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송커라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&lt;/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ApproverName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		</a:t>
            </a: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EmbargoDate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/&gt;</a:t>
            </a:r>
            <a:endParaRPr lang="en-US" altLang="ko-KR" sz="1200" kern="0" dirty="0">
              <a:solidFill>
                <a:sysClr val="windowText" lastClr="000000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GroupingCode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&gt;brief&lt;/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GroupingCode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		</a:t>
            </a:r>
          </a:p>
          <a:p>
            <a:pPr lvl="0" eaLnBrk="0" latinLnBrk="0" hangingPunct="0">
              <a:lnSpc>
                <a:spcPts val="1800"/>
              </a:lnSpc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&lt;Title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&gt;&lt;![CDATA[ 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조선의 대표 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궁중회화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,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「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기사계첩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」국보 승격 예정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]]&gt;&lt;/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Title&gt;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KoPub돋움체 Light" pitchFamily="18" charset="-127"/>
              <a:ea typeface="KoPub돋움체 Light" pitchFamily="18" charset="-127"/>
            </a:endParaRPr>
          </a:p>
          <a:p>
            <a:pPr lvl="0" eaLnBrk="0" latinLnBrk="0" hangingPunct="0">
              <a:lnSpc>
                <a:spcPts val="1800"/>
              </a:lnSpc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&lt;SubTitle1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&gt;&lt;![CDATA[ - 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「고려 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천수관음보살도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」등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3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건은 보물 지정 예고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- ]]&gt;&lt;/SubTitle1&gt;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KoPub돋움체 Light" pitchFamily="18" charset="-127"/>
              <a:ea typeface="KoPub돋움체 Light" pitchFamily="18" charset="-127"/>
            </a:endParaRP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    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&lt;SubTitle2 /&gt; </a:t>
            </a: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    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&lt;SubTitle3 /&gt; </a:t>
            </a: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    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WriterName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/&gt; </a:t>
            </a: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    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WriterPhone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/&gt; </a:t>
            </a: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    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WriterEmail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/&gt; </a:t>
            </a:r>
          </a:p>
          <a:p>
            <a:pPr lvl="0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    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WriterPosition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&gt;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유형문화재과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&lt;/ 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WriterPosition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	</a:t>
            </a:r>
          </a:p>
          <a:p>
            <a:pPr marL="0" marR="0" lvl="0" indent="0" defTabSz="914400" eaLnBrk="0" fontAlgn="auto" latinLnBrk="0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      &lt;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ContentsType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&gt;H&lt;/</a:t>
            </a:r>
            <a:r>
              <a:rPr kumimoji="0" lang="en-US" altLang="ko-KR" sz="1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ContentsType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oPub돋움체 Light" pitchFamily="18" charset="-127"/>
                <a:ea typeface="KoPub돋움체 Light" pitchFamily="18" charset="-127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007377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(2/3)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6"/>
          <p:cNvSpPr>
            <a:spLocks noChangeArrowheads="1"/>
          </p:cNvSpPr>
          <p:nvPr/>
        </p:nvSpPr>
        <p:spPr bwMode="auto">
          <a:xfrm>
            <a:off x="895349" y="1303338"/>
            <a:ext cx="9839325" cy="4644798"/>
          </a:xfrm>
          <a:prstGeom prst="rect">
            <a:avLst/>
          </a:prstGeom>
          <a:noFill/>
          <a:ln w="9525">
            <a:solidFill>
              <a:srgbClr val="0054A3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&lt;DataContents&gt;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       &lt;![CDATA[&lt;p&gt;&amp;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amp;nbsp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; 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문화재청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(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청장 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정재숙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)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은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18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세기 초 대표적 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궁중회화로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꼽혀 온 보물 제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929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호 「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기사계첩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」을 국보로 새로이 지정 예고하고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「고려 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천수관음보살도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」를 포함한 고려 시대 불화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조선 시대 목판과 경전 등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3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건에 대해 보물로 지정 예고하였다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.&lt;/p&gt;&lt;p&gt;&lt;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br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&gt;&lt;/p&gt;&lt;p&gt;&amp;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amp;nbsp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; 1987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년 보물 제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929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호로 지정된 「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기사계첩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(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耆社契帖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)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」은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1719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년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(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숙종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45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년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) 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숙종이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59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세로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)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	</a:t>
            </a:r>
            <a:r>
              <a:rPr lang="en-US" altLang="ko-KR" sz="1200" kern="0" dirty="0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&lt;!-- </a:t>
            </a:r>
            <a:r>
              <a:rPr lang="ko-KR" altLang="en-US" sz="1200" kern="0" dirty="0" err="1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본문내용</a:t>
            </a:r>
            <a:r>
              <a:rPr lang="ko-KR" altLang="en-US" sz="1200" kern="0" dirty="0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 간략히 표시 </a:t>
            </a:r>
            <a:r>
              <a:rPr lang="en-US" altLang="ko-KR" sz="1200" kern="0" dirty="0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--&gt;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&lt;/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DataContents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&lt;!-- </a:t>
            </a:r>
            <a:r>
              <a:rPr lang="ko-KR" altLang="en-US" sz="1200" kern="0" dirty="0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첨부파일이 여러 개인 경우 같은 태그명으로 반복해서  생성</a:t>
            </a:r>
            <a:r>
              <a:rPr lang="en-US" altLang="ko-KR" sz="1200" kern="0" dirty="0">
                <a:solidFill>
                  <a:schemeClr val="accent6">
                    <a:lumMod val="75000"/>
                  </a:schemeClr>
                </a:solidFill>
                <a:latin typeface="KoPub돋움체 Light" pitchFamily="18" charset="-127"/>
                <a:ea typeface="KoPub돋움체 Light" pitchFamily="18" charset="-127"/>
              </a:rPr>
              <a:t> --&gt;</a:t>
            </a:r>
            <a:endParaRPr lang="en-US" altLang="ko-KR" sz="1200" kern="0" dirty="0">
              <a:solidFill>
                <a:sysClr val="windowText" lastClr="000000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&lt;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FileName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&gt;&lt;![CDATA[1122 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조선의 대표 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궁중회화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「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기사계첩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」 국보 승격 예정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(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본문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).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hwp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]]&gt;&lt;/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FileName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	 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&lt;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FileUrl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&gt;&lt;![CDATA[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  <a:hlinkClick r:id="rId2"/>
              </a:rPr>
              <a:t>http://www.cha.go.kr/unisearch/imagefiles/newsfile/NEWS_202002220931279722]]&gt;&lt;/FileUrl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       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&lt;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FileName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&gt;&lt;![CDATA[1122 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조선의 대표 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궁중회화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「</a:t>
            </a:r>
            <a:r>
              <a:rPr lang="ko-KR" altLang="en-US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기사계첩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」 국보 승격 예정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(</a:t>
            </a:r>
            <a:r>
              <a:rPr lang="ko-KR" altLang="en-US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붙임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2).pdf ]]&gt;&lt;/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FileName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	 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&lt;FileUrl&gt;&lt;![CDATA[http://www.cha.go.kr/unisearch/imagefiles/newsfile/NEWS_202002220931279701]]&gt;&lt;/FileUrl&gt;       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&lt;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MinisterCode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molit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&lt;/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MinisterCode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 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&lt;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ThumbnailUrl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/&gt;	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&lt;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OriginalimgUrl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/&gt;	 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&lt;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OriginalUrl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/&gt;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&lt;Etc1 /&gt;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&lt;Etc2 /&gt;	</a:t>
            </a:r>
          </a:p>
          <a:p>
            <a:pPr lvl="1" eaLnBrk="0" latinLnBrk="0" hangingPunct="0">
              <a:lnSpc>
                <a:spcPts val="18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 &lt;Etc3 /&gt;</a:t>
            </a:r>
          </a:p>
          <a:p>
            <a:pPr lvl="1" eaLnBrk="0" latinLnBrk="0" hangingPunct="0">
              <a:lnSpc>
                <a:spcPct val="1100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&lt;/</a:t>
            </a:r>
            <a:r>
              <a:rPr lang="en-US" altLang="ko-KR" sz="1200" kern="0" dirty="0" err="1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NewsItem</a:t>
            </a: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&gt;</a:t>
            </a:r>
          </a:p>
          <a:p>
            <a:pPr eaLnBrk="0" latinLnBrk="0" hangingPunct="0">
              <a:lnSpc>
                <a:spcPct val="1100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latin typeface="KoPub돋움체 Light" pitchFamily="18" charset="-127"/>
                <a:ea typeface="KoPub돋움체 Light" pitchFamily="18" charset="-127"/>
              </a:rPr>
              <a:t>&lt;/Syndicate&gt;</a:t>
            </a:r>
          </a:p>
        </p:txBody>
      </p:sp>
    </p:spTree>
    <p:extLst>
      <p:ext uri="{BB962C8B-B14F-4D97-AF65-F5344CB8AC3E}">
        <p14:creationId xmlns:p14="http://schemas.microsoft.com/office/powerpoint/2010/main" val="1956537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생성 프로그램 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20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전자정부프레임워크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기반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6"/>
          <p:cNvSpPr>
            <a:spLocks noChangeArrowheads="1"/>
          </p:cNvSpPr>
          <p:nvPr/>
        </p:nvSpPr>
        <p:spPr bwMode="auto">
          <a:xfrm>
            <a:off x="895349" y="1303338"/>
            <a:ext cx="9839325" cy="4708981"/>
          </a:xfrm>
          <a:prstGeom prst="rect">
            <a:avLst/>
          </a:prstGeom>
          <a:noFill/>
          <a:ln w="9525">
            <a:solidFill>
              <a:srgbClr val="0054A3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200" dirty="0"/>
              <a:t>@Controller</a:t>
            </a:r>
          </a:p>
          <a:p>
            <a:r>
              <a:rPr lang="en-US" altLang="ko-KR" sz="1200" b="1" dirty="0"/>
              <a:t>public class </a:t>
            </a:r>
            <a:r>
              <a:rPr lang="en-US" altLang="ko-KR" sz="1200" b="1" dirty="0" err="1"/>
              <a:t>sampleController</a:t>
            </a:r>
            <a:r>
              <a:rPr lang="en-US" altLang="ko-KR" sz="1200" b="1" dirty="0"/>
              <a:t> {</a:t>
            </a:r>
          </a:p>
          <a:p>
            <a:r>
              <a:rPr lang="en-US" altLang="ko-KR" sz="1200" dirty="0"/>
              <a:t>   </a:t>
            </a:r>
          </a:p>
          <a:p>
            <a:r>
              <a:rPr lang="en-US" altLang="ko-KR" sz="1200" dirty="0"/>
              <a:t>   @</a:t>
            </a:r>
            <a:r>
              <a:rPr lang="en-US" altLang="ko-KR" sz="1200" dirty="0" err="1"/>
              <a:t>RequestMapping</a:t>
            </a:r>
            <a:r>
              <a:rPr lang="en-US" altLang="ko-KR" sz="1200" dirty="0"/>
              <a:t>(value = “</a:t>
            </a:r>
            <a:r>
              <a:rPr lang="ko-KR" altLang="en-US" sz="1200" b="1" dirty="0">
                <a:solidFill>
                  <a:srgbClr val="FF0000"/>
                </a:solidFill>
              </a:rPr>
              <a:t>부처</a:t>
            </a:r>
            <a:r>
              <a:rPr lang="en-US" altLang="ko-KR" sz="1200" b="1" dirty="0">
                <a:solidFill>
                  <a:srgbClr val="FF0000"/>
                </a:solidFill>
              </a:rPr>
              <a:t>XML</a:t>
            </a:r>
            <a:r>
              <a:rPr lang="ko-KR" altLang="en-US" sz="1200" b="1" dirty="0">
                <a:solidFill>
                  <a:srgbClr val="FF0000"/>
                </a:solidFill>
              </a:rPr>
              <a:t>주소</a:t>
            </a:r>
            <a:r>
              <a:rPr lang="en-US" altLang="ko-KR" sz="1200" dirty="0"/>
              <a:t>”)</a:t>
            </a:r>
          </a:p>
          <a:p>
            <a:r>
              <a:rPr lang="en-US" altLang="ko-KR" sz="1200" b="1" dirty="0"/>
              <a:t>   public String </a:t>
            </a:r>
            <a:r>
              <a:rPr lang="en-US" altLang="ko-KR" sz="1200" b="1" dirty="0" err="1"/>
              <a:t>sampleXmlList</a:t>
            </a:r>
            <a:r>
              <a:rPr lang="en-US" altLang="ko-KR" sz="1200" b="1" dirty="0"/>
              <a:t>(</a:t>
            </a:r>
          </a:p>
          <a:p>
            <a:r>
              <a:rPr lang="en-US" altLang="ko-KR" sz="1200" dirty="0"/>
              <a:t>       @</a:t>
            </a:r>
            <a:r>
              <a:rPr lang="en-US" altLang="ko-KR" sz="1200" dirty="0" err="1"/>
              <a:t>RequestParam</a:t>
            </a:r>
            <a:r>
              <a:rPr lang="en-US" altLang="ko-KR" sz="1200" dirty="0"/>
              <a:t>(value="</a:t>
            </a:r>
            <a:r>
              <a:rPr lang="en-US" altLang="ko-KR" sz="1200" dirty="0" err="1"/>
              <a:t>start_date</a:t>
            </a:r>
            <a:r>
              <a:rPr lang="en-US" altLang="ko-KR" sz="1200" dirty="0"/>
              <a:t>"  , required=true) String </a:t>
            </a:r>
            <a:r>
              <a:rPr lang="en-US" altLang="ko-KR" sz="1200" dirty="0" err="1"/>
              <a:t>startDate</a:t>
            </a:r>
            <a:r>
              <a:rPr lang="en-US" altLang="ko-KR" sz="1200" dirty="0"/>
              <a:t>,  </a:t>
            </a:r>
            <a:r>
              <a:rPr lang="en-US" altLang="ko-KR" sz="1200" b="1" dirty="0"/>
              <a:t>// </a:t>
            </a:r>
            <a:r>
              <a:rPr lang="ko-KR" altLang="en-US" sz="1200" b="1" dirty="0"/>
              <a:t>시작일</a:t>
            </a:r>
          </a:p>
          <a:p>
            <a:r>
              <a:rPr lang="en-US" altLang="ko-KR" sz="1200" dirty="0"/>
              <a:t>       @</a:t>
            </a:r>
            <a:r>
              <a:rPr lang="en-US" altLang="ko-KR" sz="1200" dirty="0" err="1"/>
              <a:t>RequestParam</a:t>
            </a:r>
            <a:r>
              <a:rPr lang="en-US" altLang="ko-KR" sz="1200" dirty="0"/>
              <a:t>(value="</a:t>
            </a:r>
            <a:r>
              <a:rPr lang="en-US" altLang="ko-KR" sz="1200" dirty="0" err="1"/>
              <a:t>end_date</a:t>
            </a:r>
            <a:r>
              <a:rPr lang="en-US" altLang="ko-KR" sz="1200" dirty="0"/>
              <a:t>"  , required=true) String </a:t>
            </a:r>
            <a:r>
              <a:rPr lang="en-US" altLang="ko-KR" sz="1200" dirty="0" err="1"/>
              <a:t>endDate</a:t>
            </a:r>
            <a:r>
              <a:rPr lang="en-US" altLang="ko-KR" sz="1200" dirty="0"/>
              <a:t>,   </a:t>
            </a:r>
            <a:r>
              <a:rPr lang="en-US" altLang="ko-KR" sz="1200" b="1" dirty="0"/>
              <a:t>// </a:t>
            </a:r>
            <a:r>
              <a:rPr lang="ko-KR" altLang="en-US" sz="1200" b="1" dirty="0"/>
              <a:t>종료일</a:t>
            </a:r>
          </a:p>
          <a:p>
            <a:r>
              <a:rPr lang="en-US" altLang="ko-KR" sz="1200" dirty="0"/>
              <a:t>       </a:t>
            </a:r>
            <a:r>
              <a:rPr lang="en-US" altLang="ko-KR" sz="1200" dirty="0" err="1"/>
              <a:t>HttpServletRequest</a:t>
            </a:r>
            <a:r>
              <a:rPr lang="en-US" altLang="ko-KR" sz="1200" dirty="0"/>
              <a:t> request, Model model</a:t>
            </a:r>
            <a:r>
              <a:rPr lang="en-US" altLang="ko-KR" sz="1200" b="1" dirty="0"/>
              <a:t>)</a:t>
            </a:r>
          </a:p>
          <a:p>
            <a:r>
              <a:rPr lang="en-US" altLang="ko-KR" sz="1200" b="1" dirty="0"/>
              <a:t>   {</a:t>
            </a:r>
          </a:p>
          <a:p>
            <a:r>
              <a:rPr lang="en-US" altLang="ko-KR" sz="1200" b="1" dirty="0"/>
              <a:t>       // </a:t>
            </a:r>
            <a:r>
              <a:rPr lang="ko-KR" altLang="en-US" sz="1200" b="1" dirty="0" err="1"/>
              <a:t>파라미터</a:t>
            </a:r>
            <a:r>
              <a:rPr lang="ko-KR" altLang="en-US" sz="1200" b="1" dirty="0"/>
              <a:t> </a:t>
            </a:r>
            <a:r>
              <a:rPr lang="ko-KR" altLang="en-US" sz="1200" b="1" dirty="0" err="1"/>
              <a:t>세팅</a:t>
            </a:r>
            <a:r>
              <a:rPr lang="ko-KR" altLang="en-US" sz="1200" b="1" dirty="0"/>
              <a:t> 및 서비스 호출</a:t>
            </a:r>
            <a:endParaRPr lang="en-US" altLang="ko-KR" sz="1200" b="1" dirty="0"/>
          </a:p>
          <a:p>
            <a:r>
              <a:rPr lang="en-US" altLang="ko-KR" sz="1200" b="1" dirty="0"/>
              <a:t>       </a:t>
            </a:r>
            <a:r>
              <a:rPr lang="en-US" altLang="ko-KR" sz="1200" dirty="0"/>
              <a:t>List result = </a:t>
            </a:r>
            <a:r>
              <a:rPr lang="en-US" altLang="ko-KR" sz="1200" dirty="0" err="1"/>
              <a:t>newsService.selectBriefNewsList</a:t>
            </a:r>
            <a:r>
              <a:rPr lang="en-US" altLang="ko-KR" sz="1200" dirty="0"/>
              <a:t>(</a:t>
            </a:r>
            <a:r>
              <a:rPr lang="en-US" altLang="ko-KR" sz="1200" dirty="0" err="1"/>
              <a:t>paramMap</a:t>
            </a:r>
            <a:r>
              <a:rPr lang="en-US" altLang="ko-KR" sz="1200" dirty="0"/>
              <a:t>);</a:t>
            </a:r>
          </a:p>
          <a:p>
            <a:endParaRPr lang="en-US" altLang="ko-KR" sz="1200" dirty="0"/>
          </a:p>
          <a:p>
            <a:r>
              <a:rPr lang="en-US" altLang="ko-KR" sz="1200" dirty="0"/>
              <a:t>       </a:t>
            </a:r>
            <a:r>
              <a:rPr lang="en-US" altLang="ko-KR" sz="1200" dirty="0" err="1"/>
              <a:t>StringBuffer</a:t>
            </a:r>
            <a:r>
              <a:rPr lang="en-US" altLang="ko-KR" sz="1200" dirty="0"/>
              <a:t> </a:t>
            </a:r>
            <a:r>
              <a:rPr lang="en-US" altLang="ko-KR" sz="1200" dirty="0" err="1"/>
              <a:t>resultXml</a:t>
            </a:r>
            <a:r>
              <a:rPr lang="en-US" altLang="ko-KR" sz="1200" dirty="0"/>
              <a:t> = new </a:t>
            </a:r>
            <a:r>
              <a:rPr lang="en-US" altLang="ko-KR" sz="1200" dirty="0" err="1"/>
              <a:t>StringBuffer</a:t>
            </a:r>
            <a:r>
              <a:rPr lang="en-US" altLang="ko-KR" sz="1200" dirty="0"/>
              <a:t>();</a:t>
            </a:r>
          </a:p>
          <a:p>
            <a:r>
              <a:rPr lang="en-US" altLang="ko-KR" sz="1200" dirty="0"/>
              <a:t>       </a:t>
            </a:r>
            <a:r>
              <a:rPr lang="en-US" altLang="ko-KR" sz="1200" dirty="0" err="1"/>
              <a:t>resultXml.append</a:t>
            </a:r>
            <a:r>
              <a:rPr lang="en-US" altLang="ko-KR" sz="1200" dirty="0"/>
              <a:t>("&lt;?xml version=\"1.0\" encoding=\"UTF-8\"?&gt;")</a:t>
            </a:r>
          </a:p>
          <a:p>
            <a:r>
              <a:rPr lang="en-US" altLang="ko-KR" sz="1200" dirty="0"/>
              <a:t>                   .append("&lt;Syndicate&gt;");</a:t>
            </a:r>
          </a:p>
          <a:p>
            <a:endParaRPr lang="en-US" altLang="ko-KR" sz="1200" b="1" dirty="0"/>
          </a:p>
          <a:p>
            <a:r>
              <a:rPr lang="en-US" altLang="ko-KR" sz="1200" dirty="0"/>
              <a:t>       for (</a:t>
            </a:r>
            <a:r>
              <a:rPr lang="en-US" altLang="ko-KR" sz="1200" dirty="0" err="1"/>
              <a:t>int</a:t>
            </a:r>
            <a:r>
              <a:rPr lang="en-US" altLang="ko-KR" sz="1200" dirty="0"/>
              <a:t> i = 0; i &lt; </a:t>
            </a:r>
            <a:r>
              <a:rPr lang="en-US" altLang="ko-KR" sz="1200" dirty="0" err="1"/>
              <a:t>result.size</a:t>
            </a:r>
            <a:r>
              <a:rPr lang="en-US" altLang="ko-KR" sz="1200" dirty="0"/>
              <a:t>(); i++) {</a:t>
            </a:r>
          </a:p>
          <a:p>
            <a:r>
              <a:rPr lang="en-US" altLang="ko-KR" sz="1200" dirty="0"/>
              <a:t>        </a:t>
            </a:r>
            <a:r>
              <a:rPr lang="en-US" altLang="ko-KR" sz="1200" b="1" dirty="0"/>
              <a:t>// for</a:t>
            </a:r>
            <a:r>
              <a:rPr lang="ko-KR" altLang="en-US" sz="1200" b="1" dirty="0"/>
              <a:t>문으로 </a:t>
            </a:r>
            <a:r>
              <a:rPr lang="ko-KR" altLang="en-US" sz="1200" b="1" dirty="0" err="1"/>
              <a:t>뉴스기사</a:t>
            </a:r>
            <a:r>
              <a:rPr lang="ko-KR" altLang="en-US" sz="1200" b="1" dirty="0"/>
              <a:t> 사이즈만큼 </a:t>
            </a:r>
            <a:r>
              <a:rPr lang="en-US" altLang="ko-KR" sz="1200" b="1" dirty="0"/>
              <a:t>XML ELEMENT </a:t>
            </a:r>
            <a:r>
              <a:rPr lang="ko-KR" altLang="en-US" sz="1200" b="1" dirty="0"/>
              <a:t>생성</a:t>
            </a:r>
            <a:r>
              <a:rPr lang="en-US" altLang="ko-KR" sz="1200" b="1" dirty="0"/>
              <a:t> (&lt;</a:t>
            </a:r>
            <a:r>
              <a:rPr lang="en-US" altLang="ko-KR" sz="1200" b="1" dirty="0" err="1"/>
              <a:t>NewsItem</a:t>
            </a:r>
            <a:r>
              <a:rPr lang="en-US" altLang="ko-KR" sz="1200" b="1" dirty="0"/>
              <a:t>&gt; … &lt;/</a:t>
            </a:r>
            <a:r>
              <a:rPr lang="en-US" altLang="ko-KR" sz="1200" b="1" dirty="0" err="1"/>
              <a:t>NewsItem</a:t>
            </a:r>
            <a:r>
              <a:rPr lang="en-US" altLang="ko-KR" sz="1200" b="1" dirty="0"/>
              <a:t>&gt;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=</a:t>
            </a:r>
            <a:r>
              <a:rPr lang="ko-KR" altLang="en-US" sz="1200" b="1" dirty="0"/>
              <a:t> </a:t>
            </a:r>
            <a:r>
              <a:rPr lang="ko-KR" altLang="en-US" sz="1200" b="1" dirty="0" err="1"/>
              <a:t>뉴스기사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1</a:t>
            </a:r>
            <a:r>
              <a:rPr lang="ko-KR" altLang="en-US" sz="1200" b="1" dirty="0"/>
              <a:t>개 의미</a:t>
            </a:r>
            <a:r>
              <a:rPr lang="en-US" altLang="ko-KR" sz="1200" b="1" dirty="0"/>
              <a:t>)</a:t>
            </a:r>
          </a:p>
          <a:p>
            <a:r>
              <a:rPr lang="en-US" altLang="ko-KR" sz="1200" dirty="0"/>
              <a:t>       }</a:t>
            </a:r>
          </a:p>
          <a:p>
            <a:endParaRPr lang="en-US" altLang="ko-KR" sz="1200" dirty="0"/>
          </a:p>
          <a:p>
            <a:r>
              <a:rPr lang="en-US" altLang="ko-KR" sz="1200" dirty="0"/>
              <a:t>       </a:t>
            </a:r>
            <a:r>
              <a:rPr lang="en-US" altLang="ko-KR" sz="1200" dirty="0" err="1"/>
              <a:t>resultXml.append</a:t>
            </a:r>
            <a:r>
              <a:rPr lang="en-US" altLang="ko-KR" sz="1200" dirty="0"/>
              <a:t>("&lt;/Syndicate&gt;\n");</a:t>
            </a:r>
          </a:p>
          <a:p>
            <a:r>
              <a:rPr lang="en-US" altLang="ko-KR" sz="1200" dirty="0"/>
              <a:t>       </a:t>
            </a:r>
            <a:r>
              <a:rPr lang="en-US" altLang="ko-KR" sz="1200" dirty="0" err="1"/>
              <a:t>model.addAttribute</a:t>
            </a:r>
            <a:r>
              <a:rPr lang="en-US" altLang="ko-KR" sz="1200" dirty="0"/>
              <a:t>("result", </a:t>
            </a:r>
            <a:r>
              <a:rPr lang="en-US" altLang="ko-KR" sz="1200" dirty="0" err="1"/>
              <a:t>resultXml</a:t>
            </a:r>
            <a:r>
              <a:rPr lang="en-US" altLang="ko-KR" sz="1200" dirty="0"/>
              <a:t>);</a:t>
            </a:r>
          </a:p>
          <a:p>
            <a:endParaRPr lang="en-US" altLang="ko-KR" sz="1200" dirty="0"/>
          </a:p>
          <a:p>
            <a:r>
              <a:rPr lang="en-US" altLang="ko-KR" sz="1200" dirty="0"/>
              <a:t>       return  “sample/</a:t>
            </a:r>
            <a:r>
              <a:rPr lang="en-US" altLang="ko-KR" sz="1200" dirty="0" err="1"/>
              <a:t>sampleXml</a:t>
            </a:r>
            <a:r>
              <a:rPr lang="en-US" altLang="ko-KR" sz="1200" dirty="0"/>
              <a:t>";</a:t>
            </a:r>
          </a:p>
          <a:p>
            <a:r>
              <a:rPr lang="en-US" altLang="ko-KR" sz="1200" b="1" dirty="0"/>
              <a:t>   }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95651" y="6047600"/>
            <a:ext cx="7629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※ </a:t>
            </a:r>
            <a:r>
              <a:rPr lang="ko-KR" altLang="en-US" sz="1200" b="1" dirty="0">
                <a:solidFill>
                  <a:srgbClr val="FF0000"/>
                </a:solidFill>
              </a:rPr>
              <a:t>위 내용은 이해를 돕기 위한 </a:t>
            </a:r>
            <a:r>
              <a:rPr lang="en-US" altLang="ko-KR" sz="1200" b="1" dirty="0">
                <a:solidFill>
                  <a:srgbClr val="FF0000"/>
                </a:solidFill>
              </a:rPr>
              <a:t>sample </a:t>
            </a:r>
            <a:r>
              <a:rPr lang="ko-KR" altLang="en-US" sz="1200" b="1" dirty="0">
                <a:solidFill>
                  <a:srgbClr val="FF0000"/>
                </a:solidFill>
              </a:rPr>
              <a:t>코드이므로 부처 시스템에 맞게 구축하시고 참고만 하시기 바랍니다</a:t>
            </a:r>
            <a:r>
              <a:rPr lang="en-US" altLang="ko-KR" sz="1200" b="1" dirty="0">
                <a:solidFill>
                  <a:srgbClr val="FF0000"/>
                </a:solidFill>
              </a:rPr>
              <a:t>.</a:t>
            </a:r>
            <a:r>
              <a:rPr lang="ko-KR" altLang="en-US" sz="1200" b="1" dirty="0">
                <a:solidFill>
                  <a:srgbClr val="FF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29367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생성 프로그램 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(JSP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기반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(1/9)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1430355" y="1295648"/>
            <a:ext cx="8859838" cy="4822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72000">
            <a:spAutoFit/>
          </a:bodyPr>
          <a:lstStyle/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import="java.io.*,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java.util</a:t>
            </a:r>
            <a:r>
              <a:rPr lang="en-US" altLang="ko-KR" sz="800" b="0" dirty="0">
                <a:latin typeface="굴림" charset="-127"/>
                <a:ea typeface="굴림" charset="-127"/>
              </a:rPr>
              <a:t>.*"%&gt;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language="java"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contentType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="text/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html;charset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=UTF-8"%&gt;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import="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NewsData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import="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NewsDataAdd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import="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NewsDataCompound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import="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NewsDataFile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import="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XmlNewsDataCompound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import="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PortalURL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import="Matcher"%&gt;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import="Pattern"%&gt;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page import=“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StringUtils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taglib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uri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-tags-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databinding.tld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 prefix="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-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compat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-data"%&gt;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taglib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uri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-tags-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html.tld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 prefix="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netui-compat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taglib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uri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-tags-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template.tld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 prefix="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-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compat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-template"%&gt;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taglib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uri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="http://beehive.apache.org/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/tags-html-1.0" prefix="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taglib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uri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="http://beehive.apache.org/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/tags-databinding-1.0" prefix="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-data"%&gt;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&lt;%@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taglib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uri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="http://beehive.apache.org/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/tags-template-1.0" prefix="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netui</a:t>
            </a:r>
            <a:r>
              <a:rPr lang="en-US" altLang="ko-KR" sz="800" b="0" dirty="0">
                <a:latin typeface="굴림" charset="-127"/>
                <a:ea typeface="굴림" charset="-127"/>
              </a:rPr>
              <a:t>-template"%&gt;</a:t>
            </a:r>
          </a:p>
          <a:p>
            <a:pPr eaLnBrk="0" latinLnBrk="0" hangingPunct="0"/>
            <a:endParaRPr lang="en-US" altLang="ko-KR" sz="800" b="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&lt;%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String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argDate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=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request.getParameter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("date");</a:t>
            </a:r>
          </a:p>
          <a:p>
            <a:pPr eaLnBrk="0" latinLnBrk="0" hangingPunct="0"/>
            <a:endParaRPr lang="en-US" altLang="ko-KR" sz="800" b="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String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String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String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endParaRPr lang="en-US" altLang="ko-KR" sz="800" b="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String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argDomain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=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request.getParameter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("domain");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	if(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argDomain</a:t>
            </a:r>
            <a:r>
              <a:rPr lang="en-US" altLang="ko-KR" sz="800" b="0" dirty="0">
                <a:latin typeface="굴림" charset="-127"/>
                <a:ea typeface="굴림" charset="-127"/>
              </a:rPr>
              <a:t>==null)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		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argDomain</a:t>
            </a:r>
            <a:r>
              <a:rPr lang="en-US" altLang="ko-KR" sz="800" b="0" dirty="0">
                <a:latin typeface="굴림" charset="-127"/>
                <a:ea typeface="굴림" charset="-127"/>
              </a:rPr>
              <a:t>="";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String _date = "";        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if(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argDate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== null) {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    Calendar today    =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Calendar.getInstance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();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argDate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=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String.valueOf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today.get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Calendar.YEAR</a:t>
            </a:r>
            <a:r>
              <a:rPr lang="en-US" altLang="ko-KR" sz="800" b="0" dirty="0">
                <a:latin typeface="굴림" charset="-127"/>
                <a:ea typeface="굴림" charset="-127"/>
              </a:rPr>
              <a:t>));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argDate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+=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String.valueOf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today.get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Calendar.MONTH</a:t>
            </a:r>
            <a:r>
              <a:rPr lang="en-US" altLang="ko-KR" sz="800" b="0" dirty="0">
                <a:latin typeface="굴림" charset="-127"/>
                <a:ea typeface="굴림" charset="-127"/>
              </a:rPr>
              <a:t>)+1).length() &gt; 1 ?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String.valueOf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today.get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Calendar.MONTH</a:t>
            </a:r>
            <a:r>
              <a:rPr lang="en-US" altLang="ko-KR" sz="800" b="0" dirty="0">
                <a:latin typeface="굴림" charset="-127"/>
                <a:ea typeface="굴림" charset="-127"/>
              </a:rPr>
              <a:t>)+1) : "0"+String.valueOf(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today.get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Calendar.MONTH</a:t>
            </a:r>
            <a:r>
              <a:rPr lang="en-US" altLang="ko-KR" sz="800" b="0" dirty="0">
                <a:latin typeface="굴림" charset="-127"/>
                <a:ea typeface="굴림" charset="-127"/>
              </a:rPr>
              <a:t>)+1);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argDate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+=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String.valueOf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today.get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Calendar.DATE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)).length() &gt; 1 ?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String.valueOf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today.get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Calendar.DATE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)) : "0"+String.valueOf(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today.get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Calendar.DATE</a:t>
            </a:r>
            <a:r>
              <a:rPr lang="en-US" altLang="ko-KR" sz="800" b="0" dirty="0">
                <a:latin typeface="굴림" charset="-127"/>
                <a:ea typeface="굴림" charset="-127"/>
              </a:rPr>
              <a:t>));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}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if(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argDate.length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() &gt; 4) {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b="0" dirty="0">
                <a:latin typeface="굴림" charset="-127"/>
                <a:ea typeface="굴림" charset="-127"/>
              </a:rPr>
              <a:t> = </a:t>
            </a:r>
            <a:r>
              <a:rPr lang="en-US" altLang="ko-KR" sz="800" b="0" dirty="0" err="1">
                <a:latin typeface="굴림" charset="-127"/>
                <a:ea typeface="굴림" charset="-127"/>
              </a:rPr>
              <a:t>argDate.substring</a:t>
            </a:r>
            <a:r>
              <a:rPr lang="en-US" altLang="ko-KR" sz="800" b="0" dirty="0">
                <a:latin typeface="굴림" charset="-127"/>
                <a:ea typeface="굴림" charset="-127"/>
              </a:rPr>
              <a:t>(0,4);</a:t>
            </a:r>
          </a:p>
          <a:p>
            <a:pPr eaLnBrk="0" latinLnBrk="0" hangingPunct="0"/>
            <a:r>
              <a:rPr lang="en-US" altLang="ko-KR" sz="800" b="0" dirty="0">
                <a:latin typeface="굴림" charset="-127"/>
                <a:ea typeface="굴림" charset="-127"/>
              </a:rPr>
              <a:t>        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95651" y="6095225"/>
            <a:ext cx="7629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※ </a:t>
            </a:r>
            <a:r>
              <a:rPr lang="ko-KR" altLang="en-US" sz="1200" b="1" dirty="0">
                <a:solidFill>
                  <a:srgbClr val="FF0000"/>
                </a:solidFill>
              </a:rPr>
              <a:t>위 내용은 이해를 돕기 위한 </a:t>
            </a:r>
            <a:r>
              <a:rPr lang="en-US" altLang="ko-KR" sz="1200" b="1" dirty="0">
                <a:solidFill>
                  <a:srgbClr val="FF0000"/>
                </a:solidFill>
              </a:rPr>
              <a:t>sample </a:t>
            </a:r>
            <a:r>
              <a:rPr lang="ko-KR" altLang="en-US" sz="1200" b="1" dirty="0">
                <a:solidFill>
                  <a:srgbClr val="FF0000"/>
                </a:solidFill>
              </a:rPr>
              <a:t>코드이므로 부처 시스템에 맞게 구축하시고 참고만 하시기 바랍니다</a:t>
            </a:r>
            <a:r>
              <a:rPr lang="en-US" altLang="ko-KR" sz="1200" b="1" dirty="0">
                <a:solidFill>
                  <a:srgbClr val="FF0000"/>
                </a:solidFill>
              </a:rPr>
              <a:t>.</a:t>
            </a:r>
            <a:r>
              <a:rPr lang="ko-KR" altLang="en-US" sz="1200" b="1" dirty="0">
                <a:solidFill>
                  <a:srgbClr val="FF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32994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생성 프로그램 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(JSP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기반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(2/9)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1430355" y="1295648"/>
            <a:ext cx="8859838" cy="49467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72000">
            <a:spAutoFit/>
          </a:bodyPr>
          <a:lstStyle/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 6)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(4,6);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&gt;= 8)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(6,8);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_date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dirty="0">
                <a:latin typeface="굴림" charset="-127"/>
                <a:ea typeface="굴림" charset="-127"/>
              </a:rPr>
              <a:t> + "."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+ "."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if(_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date.equals</a:t>
            </a:r>
            <a:r>
              <a:rPr lang="en-US" altLang="ko-KR" sz="800" dirty="0">
                <a:latin typeface="굴림" charset="-127"/>
                <a:ea typeface="굴림" charset="-127"/>
              </a:rPr>
              <a:t>("..")){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_date = "";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}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pageContext.setAttribute</a:t>
            </a:r>
            <a:r>
              <a:rPr lang="en-US" altLang="ko-KR" sz="800" dirty="0">
                <a:latin typeface="굴림" charset="-127"/>
                <a:ea typeface="굴림" charset="-127"/>
              </a:rPr>
              <a:t>("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</a:t>
            </a:r>
            <a:r>
              <a:rPr lang="en-US" altLang="ko-KR" sz="800" dirty="0">
                <a:latin typeface="굴림" charset="-127"/>
                <a:ea typeface="굴림" charset="-127"/>
              </a:rPr>
              <a:t>",_date);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netui-compat-data:declareControl</a:t>
            </a:r>
            <a:r>
              <a:rPr lang="en-US" altLang="ko-KR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controlId</a:t>
            </a:r>
            <a:r>
              <a:rPr lang="en-US" altLang="ko-KR" sz="800" dirty="0">
                <a:latin typeface="굴림" charset="-127"/>
                <a:ea typeface="굴림" charset="-127"/>
              </a:rPr>
              <a:t>="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newsCotrol</a:t>
            </a:r>
            <a:r>
              <a:rPr lang="en-US" altLang="ko-KR" sz="800" dirty="0">
                <a:latin typeface="굴림" charset="-127"/>
                <a:ea typeface="굴림" charset="-127"/>
              </a:rPr>
              <a:t>" type="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PublicNewsDataControl</a:t>
            </a:r>
            <a:r>
              <a:rPr lang="en-US" altLang="ko-KR" sz="800" dirty="0">
                <a:latin typeface="굴림" charset="-127"/>
                <a:ea typeface="굴림" charset="-127"/>
              </a:rPr>
              <a:t>"/&gt;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netui-compat-data:callControl</a:t>
            </a:r>
            <a:r>
              <a:rPr lang="en-US" altLang="ko-KR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resultId</a:t>
            </a:r>
            <a:r>
              <a:rPr lang="en-US" altLang="ko-KR" sz="800" dirty="0">
                <a:latin typeface="굴림" charset="-127"/>
                <a:ea typeface="굴림" charset="-127"/>
              </a:rPr>
              <a:t>="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xmlList</a:t>
            </a:r>
            <a:r>
              <a:rPr lang="en-US" altLang="ko-KR" sz="800" dirty="0">
                <a:latin typeface="굴림" charset="-127"/>
                <a:ea typeface="굴림" charset="-127"/>
              </a:rPr>
              <a:t>"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controlId</a:t>
            </a:r>
            <a:r>
              <a:rPr lang="en-US" altLang="ko-KR" sz="800" dirty="0">
                <a:latin typeface="굴림" charset="-127"/>
                <a:ea typeface="굴림" charset="-127"/>
              </a:rPr>
              <a:t>="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newsCotrol</a:t>
            </a:r>
            <a:r>
              <a:rPr lang="en-US" altLang="ko-KR" sz="800" dirty="0">
                <a:latin typeface="굴림" charset="-127"/>
                <a:ea typeface="굴림" charset="-127"/>
              </a:rPr>
              <a:t>" method="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getXmlListByConds</a:t>
            </a:r>
            <a:r>
              <a:rPr lang="en-US" altLang="ko-KR" sz="800" dirty="0">
                <a:latin typeface="굴림" charset="-127"/>
                <a:ea typeface="굴림" charset="-127"/>
              </a:rPr>
              <a:t>"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failOnError</a:t>
            </a:r>
            <a:r>
              <a:rPr lang="en-US" altLang="ko-KR" sz="800" dirty="0">
                <a:latin typeface="굴림" charset="-127"/>
                <a:ea typeface="굴림" charset="-127"/>
              </a:rPr>
              <a:t>="false"&gt;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netui-compat-data:methodParameter</a:t>
            </a:r>
            <a:r>
              <a:rPr lang="en-US" altLang="ko-KR" sz="800" dirty="0">
                <a:latin typeface="굴림" charset="-127"/>
                <a:ea typeface="굴림" charset="-127"/>
              </a:rPr>
              <a:t> value="${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pageScope.reserveDate</a:t>
            </a:r>
            <a:r>
              <a:rPr lang="en-US" altLang="ko-KR" sz="800" dirty="0">
                <a:latin typeface="굴림" charset="-127"/>
                <a:ea typeface="굴림" charset="-127"/>
              </a:rPr>
              <a:t>}"/&gt;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netui-compat-data:callControl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x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request.getParameter</a:t>
            </a:r>
            <a:r>
              <a:rPr lang="en-US" altLang="ko-KR" sz="800" dirty="0">
                <a:latin typeface="굴림" charset="-127"/>
                <a:ea typeface="굴림" charset="-127"/>
              </a:rPr>
              <a:t>("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xml_root</a:t>
            </a:r>
            <a:r>
              <a:rPr lang="en-US" altLang="ko-KR" sz="800" dirty="0">
                <a:latin typeface="굴림" charset="-127"/>
                <a:ea typeface="굴림" charset="-127"/>
              </a:rPr>
              <a:t>");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int</a:t>
            </a:r>
            <a:r>
              <a:rPr lang="en-US" altLang="ko-KR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xmlRoot</a:t>
            </a:r>
            <a:r>
              <a:rPr lang="en-US" altLang="ko-KR" sz="800" dirty="0">
                <a:latin typeface="굴림" charset="-127"/>
                <a:ea typeface="굴림" charset="-127"/>
              </a:rPr>
              <a:t> = (x != null) ?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Integer.parseInt</a:t>
            </a:r>
            <a:r>
              <a:rPr lang="en-US" altLang="ko-KR" sz="800" dirty="0">
                <a:latin typeface="굴림" charset="-127"/>
                <a:ea typeface="굴림" charset="-127"/>
              </a:rPr>
              <a:t>(x) : 0;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//***********XML </a:t>
            </a:r>
            <a:r>
              <a:rPr lang="ko-KR" altLang="en-US" sz="800" dirty="0">
                <a:latin typeface="굴림" charset="-127"/>
                <a:ea typeface="굴림" charset="-127"/>
              </a:rPr>
              <a:t>태그 시작</a:t>
            </a:r>
            <a:r>
              <a:rPr lang="en-US" altLang="ko-KR" sz="800" dirty="0">
                <a:latin typeface="굴림" charset="-127"/>
                <a:ea typeface="굴림" charset="-127"/>
              </a:rPr>
              <a:t>***********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%&gt;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&lt;?xml version="1.0" encoding="UTF-8"?&gt;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xmlRoot</a:t>
            </a:r>
            <a:r>
              <a:rPr lang="en-US" altLang="ko-KR" sz="800" dirty="0">
                <a:latin typeface="굴림" charset="-127"/>
                <a:ea typeface="굴림" charset="-127"/>
              </a:rPr>
              <a:t> &gt; 0)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("&lt;Syndicate&gt;");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List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xmlList</a:t>
            </a:r>
            <a:r>
              <a:rPr lang="en-US" altLang="ko-KR" sz="800" dirty="0">
                <a:latin typeface="굴림" charset="-127"/>
                <a:ea typeface="굴림" charset="-127"/>
              </a:rPr>
              <a:t> = (List)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pageContext.getAttribute</a:t>
            </a:r>
            <a:r>
              <a:rPr lang="en-US" altLang="ko-KR" sz="800" dirty="0">
                <a:latin typeface="굴림" charset="-127"/>
                <a:ea typeface="굴림" charset="-127"/>
              </a:rPr>
              <a:t>("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xmlList</a:t>
            </a:r>
            <a:r>
              <a:rPr lang="en-US" altLang="ko-KR" sz="800" dirty="0">
                <a:latin typeface="굴림" charset="-127"/>
                <a:ea typeface="굴림" charset="-127"/>
              </a:rPr>
              <a:t>");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XmlNewsDataCompound</a:t>
            </a:r>
            <a:r>
              <a:rPr lang="en-US" altLang="ko-KR" sz="800" dirty="0">
                <a:latin typeface="굴림" charset="-127"/>
                <a:ea typeface="굴림" charset="-127"/>
              </a:rPr>
              <a:t> info =new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XmlNewsDataCompound</a:t>
            </a:r>
            <a:r>
              <a:rPr lang="en-US" altLang="ko-KR" sz="800" dirty="0">
                <a:latin typeface="굴림" charset="-127"/>
                <a:ea typeface="굴림" charset="-127"/>
              </a:rPr>
              <a:t>() 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NewsData</a:t>
            </a:r>
            <a:r>
              <a:rPr lang="en-US" altLang="ko-KR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</a:t>
            </a:r>
            <a:r>
              <a:rPr lang="en-US" altLang="ko-KR" sz="800" dirty="0">
                <a:latin typeface="굴림" charset="-127"/>
                <a:ea typeface="굴림" charset="-127"/>
              </a:rPr>
              <a:t> = new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NewsData</a:t>
            </a:r>
            <a:r>
              <a:rPr lang="en-US" altLang="ko-KR" sz="800" dirty="0">
                <a:latin typeface="굴림" charset="-127"/>
                <a:ea typeface="굴림" charset="-127"/>
              </a:rPr>
              <a:t>();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status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Integer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modifyId</a:t>
            </a:r>
            <a:r>
              <a:rPr lang="en-US" altLang="ko-KR" sz="800" dirty="0">
                <a:latin typeface="굴림" charset="-127"/>
                <a:ea typeface="굴림" charset="-127"/>
              </a:rPr>
              <a:t> = 0;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argSecond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Integer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approveId</a:t>
            </a:r>
            <a:r>
              <a:rPr lang="en-US" altLang="ko-KR" sz="800" dirty="0">
                <a:latin typeface="굴림" charset="-127"/>
                <a:ea typeface="굴림" charset="-127"/>
              </a:rPr>
              <a:t> = 0;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"";	//=embargo date</a:t>
            </a:r>
            <a:endParaRPr lang="en-US" altLang="ko-KR" sz="800" b="0" dirty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9609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생성 프로그램 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(JSP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기반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(3/9)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1430355" y="1295648"/>
            <a:ext cx="8859838" cy="4822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72000">
            <a:spAutoFit/>
          </a:bodyPr>
          <a:lstStyle/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subTitle1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subTitle2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subTitle3 = "";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Integer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flHtml</a:t>
            </a:r>
            <a:r>
              <a:rPr lang="en-US" altLang="ko-KR" sz="800" dirty="0">
                <a:latin typeface="굴림" charset="-127"/>
                <a:ea typeface="굴림" charset="-127"/>
              </a:rPr>
              <a:t> = 0;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sFlHtml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Html = "H";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Text = "T";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newsContent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NewsDataFile</a:t>
            </a:r>
            <a:r>
              <a:rPr lang="en-US" altLang="ko-KR" sz="800" dirty="0">
                <a:latin typeface="굴림" charset="-127"/>
                <a:ea typeface="굴림" charset="-127"/>
              </a:rPr>
              <a:t>[] files;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fileUrl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originalUrl</a:t>
            </a:r>
            <a:r>
              <a:rPr lang="en-US" altLang="ko-KR" sz="800" dirty="0">
                <a:latin typeface="굴림" charset="-127"/>
                <a:ea typeface="굴림" charset="-127"/>
              </a:rPr>
              <a:t> = "";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String link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xmlList</a:t>
            </a:r>
            <a:r>
              <a:rPr lang="en-US" altLang="ko-KR" sz="800" dirty="0">
                <a:latin typeface="굴림" charset="-127"/>
                <a:ea typeface="굴림" charset="-127"/>
              </a:rPr>
              <a:t> != null &amp;&amp;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xmlList.size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 0)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for(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int</a:t>
            </a:r>
            <a:r>
              <a:rPr lang="en-US" altLang="ko-KR" sz="800" dirty="0">
                <a:latin typeface="굴림" charset="-127"/>
                <a:ea typeface="굴림" charset="-127"/>
              </a:rPr>
              <a:t> i=0; i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xmlList.size</a:t>
            </a:r>
            <a:r>
              <a:rPr lang="en-US" altLang="ko-KR" sz="800" dirty="0">
                <a:latin typeface="굴림" charset="-127"/>
                <a:ea typeface="굴림" charset="-127"/>
              </a:rPr>
              <a:t>(); i++)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info = 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XmlNewsDataCompound</a:t>
            </a:r>
            <a:r>
              <a:rPr lang="en-US" altLang="ko-KR" sz="800" dirty="0">
                <a:latin typeface="굴림" charset="-127"/>
                <a:ea typeface="굴림" charset="-127"/>
              </a:rPr>
              <a:t>)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xmlList.get</a:t>
            </a:r>
            <a:r>
              <a:rPr lang="en-US" altLang="ko-KR" sz="800" dirty="0">
                <a:latin typeface="굴림" charset="-127"/>
                <a:ea typeface="굴림" charset="-127"/>
              </a:rPr>
              <a:t>(i);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info.getNewsData</a:t>
            </a:r>
            <a:r>
              <a:rPr lang="en-US" altLang="ko-KR" sz="800" dirty="0">
                <a:latin typeface="굴림" charset="-127"/>
                <a:ea typeface="굴림" charset="-127"/>
              </a:rPr>
              <a:t>();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argSecond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infoNewsData.getModifyDate</a:t>
            </a:r>
            <a:r>
              <a:rPr lang="en-US" altLang="ko-KR" sz="800" dirty="0">
                <a:latin typeface="굴림" charset="-127"/>
                <a:ea typeface="굴림" charset="-127"/>
              </a:rPr>
              <a:t>()).length() &gt; 19 ) ?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infoNewsData.getModifyDate</a:t>
            </a:r>
            <a:r>
              <a:rPr lang="en-US" altLang="ko-KR" sz="800" dirty="0">
                <a:latin typeface="굴림" charset="-127"/>
                <a:ea typeface="굴림" charset="-127"/>
              </a:rPr>
              <a:t>().substring(0,19) :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infoNewsData.getModifyDate</a:t>
            </a:r>
            <a:r>
              <a:rPr lang="en-US" altLang="ko-KR" sz="800" dirty="0">
                <a:latin typeface="굴림" charset="-127"/>
                <a:ea typeface="굴림" charset="-127"/>
              </a:rPr>
              <a:t>());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 4)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(0,4);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 7)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(5,7);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}</a:t>
            </a:r>
            <a:endParaRPr lang="en-US" altLang="ko-KR" sz="800" b="0" dirty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9609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생성 프로그램 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(JSP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기반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(4/9)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1430355" y="1295648"/>
            <a:ext cx="8859838" cy="49467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72000">
            <a:spAutoFit/>
          </a:bodyPr>
          <a:lstStyle/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&gt;= 10)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(8,10);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&gt;= 19)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argSecond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(11,19);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+ "/"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 + "/"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dirty="0">
                <a:latin typeface="굴림" charset="-127"/>
                <a:ea typeface="굴림" charset="-127"/>
              </a:rPr>
              <a:t> + " 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argSecond</a:t>
            </a:r>
            <a:r>
              <a:rPr lang="en-US" altLang="ko-KR" sz="800" dirty="0">
                <a:latin typeface="굴림" charset="-127"/>
                <a:ea typeface="굴림" charset="-127"/>
              </a:rPr>
              <a:t>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modifyDate.equals</a:t>
            </a:r>
            <a:r>
              <a:rPr lang="en-US" altLang="ko-KR" sz="800" dirty="0">
                <a:latin typeface="굴림" charset="-127"/>
                <a:ea typeface="굴림" charset="-127"/>
              </a:rPr>
              <a:t>("// "))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	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"";  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infoNewsData.getStatus</a:t>
            </a:r>
            <a:r>
              <a:rPr lang="en-US" altLang="ko-KR" sz="800" dirty="0">
                <a:latin typeface="굴림" charset="-127"/>
                <a:ea typeface="굴림" charset="-127"/>
              </a:rPr>
              <a:t>() == 3){	//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getStatus</a:t>
            </a:r>
            <a:r>
              <a:rPr lang="en-US" altLang="ko-KR" sz="800" dirty="0">
                <a:latin typeface="굴림" charset="-127"/>
                <a:ea typeface="굴림" charset="-127"/>
              </a:rPr>
              <a:t> = 3</a:t>
            </a:r>
            <a:r>
              <a:rPr lang="ko-KR" altLang="en-US" sz="800" dirty="0">
                <a:latin typeface="굴림" charset="-127"/>
                <a:ea typeface="굴림" charset="-127"/>
              </a:rPr>
              <a:t>이면 </a:t>
            </a:r>
            <a:r>
              <a:rPr lang="en-US" altLang="ko-KR" sz="800" dirty="0">
                <a:latin typeface="굴림" charset="-127"/>
                <a:ea typeface="굴림" charset="-127"/>
              </a:rPr>
              <a:t>“</a:t>
            </a:r>
            <a:r>
              <a:rPr lang="ko-KR" altLang="en-US" sz="800" dirty="0">
                <a:latin typeface="굴림" charset="-127"/>
                <a:ea typeface="굴림" charset="-127"/>
              </a:rPr>
              <a:t>승인</a:t>
            </a:r>
            <a:r>
              <a:rPr lang="en-US" altLang="ko-KR" sz="800" dirty="0">
                <a:latin typeface="굴림" charset="-127"/>
                <a:ea typeface="굴림" charset="-127"/>
              </a:rPr>
              <a:t>” </a:t>
            </a:r>
            <a:r>
              <a:rPr lang="ko-KR" altLang="en-US" sz="800" dirty="0">
                <a:latin typeface="굴림" charset="-127"/>
                <a:ea typeface="굴림" charset="-127"/>
              </a:rPr>
              <a:t>상태임</a:t>
            </a:r>
            <a:r>
              <a:rPr lang="en-US" altLang="ko-KR" sz="800" dirty="0">
                <a:latin typeface="굴림" charset="-127"/>
                <a:ea typeface="굴림" charset="-127"/>
              </a:rPr>
              <a:t>.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if(!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modifyDate.equals</a:t>
            </a:r>
            <a:r>
              <a:rPr lang="en-US" altLang="ko-KR" sz="800" dirty="0">
                <a:latin typeface="굴림" charset="-127"/>
                <a:ea typeface="굴림" charset="-127"/>
              </a:rPr>
              <a:t>("")){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	status = "I";	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}else{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	status = "U";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}else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infoNewsData.getStatus</a:t>
            </a:r>
            <a:r>
              <a:rPr lang="en-US" altLang="ko-KR" sz="800" dirty="0">
                <a:latin typeface="굴림" charset="-127"/>
                <a:ea typeface="굴림" charset="-127"/>
              </a:rPr>
              <a:t>() == -1){	 //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getStatus</a:t>
            </a:r>
            <a:r>
              <a:rPr lang="en-US" altLang="ko-KR" sz="800" dirty="0">
                <a:latin typeface="굴림" charset="-127"/>
                <a:ea typeface="굴림" charset="-127"/>
              </a:rPr>
              <a:t> = -1</a:t>
            </a:r>
            <a:r>
              <a:rPr lang="ko-KR" altLang="en-US" sz="800" dirty="0">
                <a:latin typeface="굴림" charset="-127"/>
                <a:ea typeface="굴림" charset="-127"/>
              </a:rPr>
              <a:t>이면 </a:t>
            </a:r>
            <a:r>
              <a:rPr lang="en-US" altLang="ko-KR" sz="800" dirty="0">
                <a:latin typeface="굴림" charset="-127"/>
                <a:ea typeface="굴림" charset="-127"/>
              </a:rPr>
              <a:t>“</a:t>
            </a:r>
            <a:r>
              <a:rPr lang="ko-KR" altLang="en-US" sz="800" dirty="0">
                <a:latin typeface="굴림" charset="-127"/>
                <a:ea typeface="굴림" charset="-127"/>
              </a:rPr>
              <a:t>삭제</a:t>
            </a:r>
            <a:r>
              <a:rPr lang="en-US" altLang="ko-KR" sz="800" dirty="0">
                <a:latin typeface="굴림" charset="-127"/>
                <a:ea typeface="굴림" charset="-127"/>
              </a:rPr>
              <a:t>” </a:t>
            </a:r>
            <a:r>
              <a:rPr lang="ko-KR" altLang="en-US" sz="800" dirty="0">
                <a:latin typeface="굴림" charset="-127"/>
                <a:ea typeface="굴림" charset="-127"/>
              </a:rPr>
              <a:t>상태임</a:t>
            </a:r>
            <a:r>
              <a:rPr lang="en-US" altLang="ko-KR" sz="800" dirty="0">
                <a:latin typeface="굴림" charset="-127"/>
                <a:ea typeface="굴림" charset="-127"/>
              </a:rPr>
              <a:t>.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status = "D";	            	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}else{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status = "";            	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modifyId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infoNewsData.getPriority</a:t>
            </a:r>
            <a:r>
              <a:rPr lang="en-US" altLang="ko-KR" sz="800" dirty="0">
                <a:latin typeface="굴림" charset="-127"/>
                <a:ea typeface="굴림" charset="-127"/>
              </a:rPr>
              <a:t>() 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argSecond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infoNewsData.getApproveDate</a:t>
            </a:r>
            <a:r>
              <a:rPr lang="en-US" altLang="ko-KR" sz="800" dirty="0">
                <a:latin typeface="굴림" charset="-127"/>
                <a:ea typeface="굴림" charset="-127"/>
              </a:rPr>
              <a:t>()).length() &gt; 19 ) ?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infoNewsData.getApproveDate</a:t>
            </a:r>
            <a:r>
              <a:rPr lang="en-US" altLang="ko-KR" sz="800" dirty="0">
                <a:latin typeface="굴림" charset="-127"/>
                <a:ea typeface="굴림" charset="-127"/>
              </a:rPr>
              <a:t>().substring(0,19) :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infoNewsData.getApproveDate</a:t>
            </a:r>
            <a:r>
              <a:rPr lang="en-US" altLang="ko-KR" sz="800" dirty="0">
                <a:latin typeface="굴림" charset="-127"/>
                <a:ea typeface="굴림" charset="-127"/>
              </a:rPr>
              <a:t>());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 4)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(0,4);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 7)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(5,7);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}</a:t>
            </a:r>
            <a:endParaRPr lang="en-US" altLang="ko-KR" sz="800" b="0" dirty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96098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생성 프로그램 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(JSP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기반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(5/9)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1430355" y="1295648"/>
            <a:ext cx="8859838" cy="4822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72000">
            <a:spAutoFit/>
          </a:bodyPr>
          <a:lstStyle/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&gt;= 10)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(8,10);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&gt;= 19)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argSecond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(11,19);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+ "/"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 + "/"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dirty="0">
                <a:latin typeface="굴림" charset="-127"/>
                <a:ea typeface="굴림" charset="-127"/>
              </a:rPr>
              <a:t> + " 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argSecond</a:t>
            </a:r>
            <a:r>
              <a:rPr lang="en-US" altLang="ko-KR" sz="800" dirty="0">
                <a:latin typeface="굴림" charset="-127"/>
                <a:ea typeface="굴림" charset="-127"/>
              </a:rPr>
              <a:t>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approveDate.equals</a:t>
            </a:r>
            <a:r>
              <a:rPr lang="en-US" altLang="ko-KR" sz="800" dirty="0">
                <a:latin typeface="굴림" charset="-127"/>
                <a:ea typeface="굴림" charset="-127"/>
              </a:rPr>
              <a:t>("// "))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	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"";  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argSecond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infoNewsData.getReserveDate</a:t>
            </a:r>
            <a:r>
              <a:rPr lang="en-US" altLang="ko-KR" sz="800" dirty="0">
                <a:latin typeface="굴림" charset="-127"/>
                <a:ea typeface="굴림" charset="-127"/>
              </a:rPr>
              <a:t>()).length() &gt; 19 ) ?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infoNewsData.getReserveDate</a:t>
            </a:r>
            <a:r>
              <a:rPr lang="en-US" altLang="ko-KR" sz="800" dirty="0">
                <a:latin typeface="굴림" charset="-127"/>
                <a:ea typeface="굴림" charset="-127"/>
              </a:rPr>
              <a:t>().substring(0,19) :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infoNewsData.getReserveDate</a:t>
            </a:r>
            <a:r>
              <a:rPr lang="en-US" altLang="ko-KR" sz="800" dirty="0">
                <a:latin typeface="굴림" charset="-127"/>
                <a:ea typeface="굴림" charset="-127"/>
              </a:rPr>
              <a:t>());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	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 4)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	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(0,4);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	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	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 7)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	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(5,7);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	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	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&gt;= 10)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	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(8,10);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	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	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() &gt;= 19)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	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argSecond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reserveDate.substring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(11,19);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	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	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	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argMonth</a:t>
            </a:r>
            <a:r>
              <a:rPr lang="en-US" altLang="ko-KR" sz="800" dirty="0">
                <a:latin typeface="굴림" charset="-127"/>
                <a:ea typeface="굴림" charset="-127"/>
              </a:rPr>
              <a:t> + "/"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argDay</a:t>
            </a:r>
            <a:r>
              <a:rPr lang="en-US" altLang="ko-KR" sz="800" dirty="0">
                <a:latin typeface="굴림" charset="-127"/>
                <a:ea typeface="굴림" charset="-127"/>
              </a:rPr>
              <a:t> + "/"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argYear</a:t>
            </a:r>
            <a:r>
              <a:rPr lang="en-US" altLang="ko-KR" sz="800" dirty="0">
                <a:latin typeface="굴림" charset="-127"/>
                <a:ea typeface="굴림" charset="-127"/>
              </a:rPr>
              <a:t> + " 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argSecond</a:t>
            </a:r>
            <a:r>
              <a:rPr lang="en-US" altLang="ko-KR" sz="800" dirty="0">
                <a:latin typeface="굴림" charset="-127"/>
                <a:ea typeface="굴림" charset="-127"/>
              </a:rPr>
              <a:t>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	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	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reserveDate.equals</a:t>
            </a:r>
            <a:r>
              <a:rPr lang="en-US" altLang="ko-KR" sz="800" dirty="0">
                <a:latin typeface="굴림" charset="-127"/>
                <a:ea typeface="굴림" charset="-127"/>
              </a:rPr>
              <a:t>("// "))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	            	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</a:t>
            </a:r>
            <a:r>
              <a:rPr lang="en-US" altLang="ko-KR" sz="800" dirty="0">
                <a:latin typeface="굴림" charset="-127"/>
                <a:ea typeface="굴림" charset="-127"/>
              </a:rPr>
              <a:t> = "";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approveId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infoNewsData.getApproveId</a:t>
            </a:r>
            <a:r>
              <a:rPr lang="en-US" altLang="ko-KR" sz="800" dirty="0">
                <a:latin typeface="굴림" charset="-127"/>
                <a:ea typeface="굴림" charset="-127"/>
              </a:rPr>
              <a:t>();	</a:t>
            </a:r>
            <a:endParaRPr lang="en-US" altLang="ko-KR" sz="800" b="0" dirty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9609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생성 프로그램 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(JSP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기반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(6/9)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1430355" y="1295648"/>
            <a:ext cx="8859838" cy="45773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72000">
            <a:spAutoFit/>
          </a:bodyPr>
          <a:lstStyle/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newsContent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infoNewsData.getContent</a:t>
            </a:r>
            <a:r>
              <a:rPr lang="en-US" altLang="ko-KR" sz="800" dirty="0">
                <a:latin typeface="굴림" charset="-127"/>
                <a:ea typeface="굴림" charset="-127"/>
              </a:rPr>
              <a:t>());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flHtml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infoNewsData.getFlHtml</a:t>
            </a:r>
            <a:r>
              <a:rPr lang="en-US" altLang="ko-KR" sz="800" dirty="0">
                <a:latin typeface="굴림" charset="-127"/>
                <a:ea typeface="굴림" charset="-127"/>
              </a:rPr>
              <a:t>();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flHtml</a:t>
            </a:r>
            <a:r>
              <a:rPr lang="en-US" altLang="ko-KR" sz="800" dirty="0">
                <a:latin typeface="굴림" charset="-127"/>
                <a:ea typeface="굴림" charset="-127"/>
              </a:rPr>
              <a:t> == 1){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sFlHtml</a:t>
            </a:r>
            <a:r>
              <a:rPr lang="en-US" altLang="ko-KR" sz="800" dirty="0">
                <a:latin typeface="굴림" charset="-127"/>
                <a:ea typeface="굴림" charset="-127"/>
              </a:rPr>
              <a:t> = Html;            	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else{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sFlHtml</a:t>
            </a:r>
            <a:r>
              <a:rPr lang="en-US" altLang="ko-KR" sz="800" dirty="0">
                <a:latin typeface="굴림" charset="-127"/>
                <a:ea typeface="굴림" charset="-127"/>
              </a:rPr>
              <a:t> = Text;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}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PortalURL</a:t>
            </a:r>
            <a:r>
              <a:rPr lang="en-US" altLang="ko-KR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portalUrl</a:t>
            </a:r>
            <a:r>
              <a:rPr lang="en-US" altLang="ko-KR" sz="800" dirty="0">
                <a:latin typeface="굴림" charset="-127"/>
                <a:ea typeface="굴림" charset="-127"/>
              </a:rPr>
              <a:t> = new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PortalURL</a:t>
            </a:r>
            <a:r>
              <a:rPr lang="en-US" altLang="ko-KR" sz="800" dirty="0">
                <a:latin typeface="굴림" charset="-127"/>
                <a:ea typeface="굴림" charset="-127"/>
              </a:rPr>
              <a:t>(request);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link =  "type=news"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+ "&amp;id="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infoNewsData.getId</a:t>
            </a:r>
            <a:r>
              <a:rPr lang="en-US" altLang="ko-KR" sz="800" dirty="0">
                <a:latin typeface="굴림" charset="-127"/>
                <a:ea typeface="굴림" charset="-127"/>
              </a:rPr>
              <a:t>()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+ "&amp;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category_id</a:t>
            </a:r>
            <a:r>
              <a:rPr lang="en-US" altLang="ko-KR" sz="800" dirty="0">
                <a:latin typeface="굴림" charset="-127"/>
                <a:ea typeface="굴림" charset="-127"/>
              </a:rPr>
              <a:t>="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info.getCategoryId</a:t>
            </a:r>
            <a:r>
              <a:rPr lang="en-US" altLang="ko-KR" sz="800" dirty="0">
                <a:latin typeface="굴림" charset="-127"/>
                <a:ea typeface="굴림" charset="-127"/>
              </a:rPr>
              <a:t>()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+ "&amp;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section_id</a:t>
            </a:r>
            <a:r>
              <a:rPr lang="en-US" altLang="ko-KR" sz="800" dirty="0">
                <a:latin typeface="굴림" charset="-127"/>
                <a:ea typeface="굴림" charset="-127"/>
              </a:rPr>
              <a:t>=" 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info.getSectionId</a:t>
            </a:r>
            <a:r>
              <a:rPr lang="en-US" altLang="ko-KR" sz="800" dirty="0">
                <a:latin typeface="굴림" charset="-127"/>
                <a:ea typeface="굴림" charset="-127"/>
              </a:rPr>
              <a:t>();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originalUrl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portalUrl.createLink</a:t>
            </a:r>
            <a:r>
              <a:rPr lang="en-US" altLang="ko-KR" sz="800" dirty="0">
                <a:latin typeface="굴림" charset="-127"/>
                <a:ea typeface="굴림" charset="-127"/>
              </a:rPr>
              <a:t>(link);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originalUrl</a:t>
            </a:r>
            <a:r>
              <a:rPr lang="en-US" altLang="ko-KR" sz="800" dirty="0">
                <a:latin typeface="굴림" charset="-127"/>
                <a:ea typeface="굴림" charset="-127"/>
              </a:rPr>
              <a:t>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originalUrl.replaceAll</a:t>
            </a:r>
            <a:r>
              <a:rPr lang="en-US" altLang="ko-KR" sz="800" dirty="0">
                <a:latin typeface="굴림" charset="-127"/>
                <a:ea typeface="굴림" charset="-127"/>
              </a:rPr>
              <a:t>("&amp;","&amp;amp;");</a:t>
            </a:r>
          </a:p>
          <a:p>
            <a:pPr eaLnBrk="0" latinLnBrk="0" hangingPunct="0"/>
            <a:endParaRPr lang="en-US" altLang="ko-KR" sz="800" dirty="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NewsItem</a:t>
            </a:r>
            <a:r>
              <a:rPr lang="en-US" altLang="ko-KR" sz="800" dirty="0">
                <a:latin typeface="굴림" charset="-127"/>
                <a:ea typeface="굴림" charset="-127"/>
              </a:rPr>
              <a:t>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NewsItemId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infoNewsData.getId</a:t>
            </a:r>
            <a:r>
              <a:rPr lang="en-US" altLang="ko-KR" sz="800" dirty="0">
                <a:latin typeface="굴림" charset="-127"/>
                <a:ea typeface="굴림" charset="-127"/>
              </a:rPr>
              <a:t>() 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NewsItemId</a:t>
            </a:r>
            <a:r>
              <a:rPr lang="en-US" altLang="ko-KR" sz="800" dirty="0">
                <a:latin typeface="굴림" charset="-127"/>
                <a:ea typeface="굴림" charset="-127"/>
              </a:rPr>
              <a:t>&gt;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기사</a:t>
            </a:r>
            <a:r>
              <a:rPr lang="en-US" altLang="ko-KR" sz="800" dirty="0">
                <a:latin typeface="굴림" charset="-127"/>
                <a:ea typeface="굴림" charset="-127"/>
              </a:rPr>
              <a:t>ID 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ContentsStatus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&gt;&lt;%=status 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ContentsStatus</a:t>
            </a:r>
            <a:r>
              <a:rPr lang="en-US" altLang="ko-KR" sz="800" dirty="0">
                <a:latin typeface="굴림" charset="-127"/>
                <a:ea typeface="굴림" charset="-127"/>
              </a:rPr>
              <a:t>&gt;	&lt;!-- </a:t>
            </a:r>
            <a:r>
              <a:rPr lang="ko-KR" altLang="en-US" sz="800" dirty="0" err="1">
                <a:latin typeface="굴림" charset="-127"/>
                <a:ea typeface="굴림" charset="-127"/>
              </a:rPr>
              <a:t>콘텐츠상태</a:t>
            </a:r>
            <a:r>
              <a:rPr lang="ko-KR" altLang="en-US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>
                <a:latin typeface="굴림" charset="-127"/>
                <a:ea typeface="굴림" charset="-127"/>
              </a:rPr>
              <a:t>( I(Insert), U(Update), D(Delete) ) --&gt;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ModifyId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modifyId</a:t>
            </a:r>
            <a:r>
              <a:rPr lang="en-US" altLang="ko-KR" sz="800" dirty="0">
                <a:latin typeface="굴림" charset="-127"/>
                <a:ea typeface="굴림" charset="-127"/>
              </a:rPr>
              <a:t> 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ModifyId</a:t>
            </a:r>
            <a:r>
              <a:rPr lang="en-US" altLang="ko-KR" sz="800" dirty="0">
                <a:latin typeface="굴림" charset="-127"/>
                <a:ea typeface="굴림" charset="-127"/>
              </a:rPr>
              <a:t>&gt;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수정 사항이 생길 때마다  </a:t>
            </a:r>
            <a:r>
              <a:rPr lang="en-US" altLang="ko-KR" sz="800" dirty="0">
                <a:latin typeface="굴림" charset="-127"/>
                <a:ea typeface="굴림" charset="-127"/>
              </a:rPr>
              <a:t>1</a:t>
            </a:r>
            <a:r>
              <a:rPr lang="ko-KR" altLang="en-US" sz="800" dirty="0">
                <a:latin typeface="굴림" charset="-127"/>
                <a:ea typeface="굴림" charset="-127"/>
              </a:rPr>
              <a:t>씩 증가 </a:t>
            </a:r>
            <a:r>
              <a:rPr lang="en-US" altLang="ko-KR" sz="800" dirty="0">
                <a:latin typeface="굴림" charset="-127"/>
                <a:ea typeface="굴림" charset="-127"/>
              </a:rPr>
              <a:t>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</a:t>
            </a:r>
            <a:r>
              <a:rPr lang="en-US" altLang="ko-KR" sz="800" dirty="0">
                <a:latin typeface="굴림" charset="-127"/>
                <a:ea typeface="굴림" charset="-127"/>
              </a:rPr>
              <a:t> 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ModifyDate</a:t>
            </a:r>
            <a:r>
              <a:rPr lang="en-US" altLang="ko-KR" sz="800" dirty="0">
                <a:latin typeface="굴림" charset="-127"/>
                <a:ea typeface="굴림" charset="-127"/>
              </a:rPr>
              <a:t>&gt;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수정일</a:t>
            </a:r>
            <a:r>
              <a:rPr lang="en-US" altLang="ko-KR" sz="800" dirty="0">
                <a:latin typeface="굴림" charset="-127"/>
                <a:ea typeface="굴림" charset="-127"/>
              </a:rPr>
              <a:t>(MM/DD/YYYY HH24:MI:SS) --&gt;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</a:t>
            </a:r>
            <a:r>
              <a:rPr lang="en-US" altLang="ko-KR" sz="800" dirty="0">
                <a:latin typeface="굴림" charset="-127"/>
                <a:ea typeface="굴림" charset="-127"/>
              </a:rPr>
              <a:t> 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ApproveDate</a:t>
            </a:r>
            <a:r>
              <a:rPr lang="en-US" altLang="ko-KR" sz="800" dirty="0">
                <a:latin typeface="굴림" charset="-127"/>
                <a:ea typeface="굴림" charset="-127"/>
              </a:rPr>
              <a:t>&gt;	&lt;!-- </a:t>
            </a:r>
            <a:r>
              <a:rPr lang="ko-KR" altLang="en-US" sz="800" dirty="0" err="1">
                <a:latin typeface="굴림" charset="-127"/>
                <a:ea typeface="굴림" charset="-127"/>
              </a:rPr>
              <a:t>최초승인일</a:t>
            </a:r>
            <a:r>
              <a:rPr lang="en-US" altLang="ko-KR" sz="800" dirty="0">
                <a:latin typeface="굴림" charset="-127"/>
                <a:ea typeface="굴림" charset="-127"/>
              </a:rPr>
              <a:t>. </a:t>
            </a:r>
            <a:r>
              <a:rPr lang="ko-KR" altLang="en-US" sz="800" dirty="0">
                <a:latin typeface="굴림" charset="-127"/>
                <a:ea typeface="굴림" charset="-127"/>
              </a:rPr>
              <a:t>글이 시스템에 처음으로 </a:t>
            </a:r>
            <a:r>
              <a:rPr lang="ko-KR" altLang="en-US" sz="800" dirty="0" err="1">
                <a:latin typeface="굴림" charset="-127"/>
                <a:ea typeface="굴림" charset="-127"/>
              </a:rPr>
              <a:t>등록승인된</a:t>
            </a:r>
            <a:r>
              <a:rPr lang="ko-KR" altLang="en-US" sz="800" dirty="0">
                <a:latin typeface="굴림" charset="-127"/>
                <a:ea typeface="굴림" charset="-127"/>
              </a:rPr>
              <a:t> 일자 및 시간</a:t>
            </a:r>
            <a:r>
              <a:rPr lang="en-US" altLang="ko-KR" sz="800" dirty="0">
                <a:latin typeface="굴림" charset="-127"/>
                <a:ea typeface="굴림" charset="-127"/>
              </a:rPr>
              <a:t>(MM/DD/YYYY HH24:MI:SS) 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ApproverName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approveId</a:t>
            </a:r>
            <a:r>
              <a:rPr lang="en-US" altLang="ko-KR" sz="800" dirty="0">
                <a:latin typeface="굴림" charset="-127"/>
                <a:ea typeface="굴림" charset="-127"/>
              </a:rPr>
              <a:t> 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ApproverName</a:t>
            </a:r>
            <a:r>
              <a:rPr lang="en-US" altLang="ko-KR" sz="800" dirty="0">
                <a:latin typeface="굴림" charset="-127"/>
                <a:ea typeface="굴림" charset="-127"/>
              </a:rPr>
              <a:t>&gt;	&lt;!-- </a:t>
            </a:r>
            <a:r>
              <a:rPr lang="ko-KR" altLang="en-US" sz="800" dirty="0" err="1">
                <a:latin typeface="굴림" charset="-127"/>
                <a:ea typeface="굴림" charset="-127"/>
              </a:rPr>
              <a:t>최초승인자명</a:t>
            </a:r>
            <a:r>
              <a:rPr lang="ko-KR" altLang="en-US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>
                <a:latin typeface="굴림" charset="-127"/>
                <a:ea typeface="굴림" charset="-127"/>
              </a:rPr>
              <a:t>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EmbargoDate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reserveDate</a:t>
            </a:r>
            <a:r>
              <a:rPr lang="en-US" altLang="ko-KR" sz="800" dirty="0">
                <a:latin typeface="굴림" charset="-127"/>
                <a:ea typeface="굴림" charset="-127"/>
              </a:rPr>
              <a:t> 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EmbargoDate</a:t>
            </a:r>
            <a:r>
              <a:rPr lang="en-US" altLang="ko-KR" sz="800" dirty="0">
                <a:latin typeface="굴림" charset="-127"/>
                <a:ea typeface="굴림" charset="-127"/>
              </a:rPr>
              <a:t>&gt;	&lt;!-- </a:t>
            </a:r>
            <a:r>
              <a:rPr lang="ko-KR" altLang="en-US" sz="800" dirty="0" err="1">
                <a:latin typeface="굴림" charset="-127"/>
                <a:ea typeface="굴림" charset="-127"/>
              </a:rPr>
              <a:t>엠바고해제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ko-KR" altLang="en-US" sz="800" dirty="0" err="1">
                <a:latin typeface="굴림" charset="-127"/>
                <a:ea typeface="굴림" charset="-127"/>
              </a:rPr>
              <a:t>게시가능</a:t>
            </a:r>
            <a:r>
              <a:rPr lang="en-US" altLang="ko-KR" sz="800" dirty="0">
                <a:latin typeface="굴림" charset="-127"/>
                <a:ea typeface="굴림" charset="-127"/>
              </a:rPr>
              <a:t>)</a:t>
            </a:r>
            <a:r>
              <a:rPr lang="ko-KR" altLang="en-US" sz="800" dirty="0">
                <a:latin typeface="굴림" charset="-127"/>
                <a:ea typeface="굴림" charset="-127"/>
              </a:rPr>
              <a:t>일</a:t>
            </a:r>
            <a:r>
              <a:rPr lang="en-US" altLang="ko-KR" sz="800" dirty="0">
                <a:latin typeface="굴림" charset="-127"/>
                <a:ea typeface="굴림" charset="-127"/>
              </a:rPr>
              <a:t>(MM/DD/YYYY HH24:MI:SS) 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GroupingCode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info.getCodes</a:t>
            </a:r>
            <a:r>
              <a:rPr lang="en-US" altLang="ko-KR" sz="800" dirty="0">
                <a:latin typeface="굴림" charset="-127"/>
                <a:ea typeface="굴림" charset="-127"/>
              </a:rPr>
              <a:t>() 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GroupingCode</a:t>
            </a:r>
            <a:r>
              <a:rPr lang="en-US" altLang="ko-KR" sz="800" dirty="0">
                <a:latin typeface="굴림" charset="-127"/>
                <a:ea typeface="굴림" charset="-127"/>
              </a:rPr>
              <a:t>&gt;	&lt;!-- </a:t>
            </a:r>
            <a:r>
              <a:rPr lang="ko-KR" altLang="en-US" sz="800" dirty="0" err="1">
                <a:latin typeface="굴림" charset="-127"/>
                <a:ea typeface="굴림" charset="-127"/>
              </a:rPr>
              <a:t>분류코드</a:t>
            </a:r>
            <a:r>
              <a:rPr lang="ko-KR" altLang="en-US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>
                <a:latin typeface="굴림" charset="-127"/>
                <a:ea typeface="굴림" charset="-127"/>
              </a:rPr>
              <a:t>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pageContext.setAttribute</a:t>
            </a:r>
            <a:r>
              <a:rPr lang="en-US" altLang="ko-KR" sz="800" dirty="0">
                <a:latin typeface="굴림" charset="-127"/>
                <a:ea typeface="굴림" charset="-127"/>
              </a:rPr>
              <a:t>("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newsDataId</a:t>
            </a:r>
            <a:r>
              <a:rPr lang="en-US" altLang="ko-KR" sz="800" dirty="0">
                <a:latin typeface="굴림" charset="-127"/>
                <a:ea typeface="굴림" charset="-127"/>
              </a:rPr>
              <a:t>",new Integer(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infoNewsData.getId</a:t>
            </a:r>
            <a:r>
              <a:rPr lang="en-US" altLang="ko-KR" sz="800" dirty="0">
                <a:latin typeface="굴림" charset="-127"/>
                <a:ea typeface="굴림" charset="-127"/>
              </a:rPr>
              <a:t>()).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toString</a:t>
            </a:r>
            <a:r>
              <a:rPr lang="en-US" altLang="ko-KR" sz="800" dirty="0">
                <a:latin typeface="굴림" charset="-127"/>
                <a:ea typeface="굴림" charset="-127"/>
              </a:rPr>
              <a:t>());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netui-compat-data:declareControl</a:t>
            </a:r>
            <a:r>
              <a:rPr lang="en-US" altLang="ko-KR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controlId</a:t>
            </a:r>
            <a:r>
              <a:rPr lang="en-US" altLang="ko-KR" sz="800" dirty="0">
                <a:latin typeface="굴림" charset="-127"/>
                <a:ea typeface="굴림" charset="-127"/>
              </a:rPr>
              <a:t>="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dbControl</a:t>
            </a:r>
            <a:r>
              <a:rPr lang="en-US" altLang="ko-KR" sz="800" dirty="0">
                <a:latin typeface="굴림" charset="-127"/>
                <a:ea typeface="굴림" charset="-127"/>
              </a:rPr>
              <a:t>" type=“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AdminNewsDataAddDBControl</a:t>
            </a:r>
            <a:r>
              <a:rPr lang="en-US" altLang="ko-KR" sz="800" dirty="0">
                <a:latin typeface="굴림" charset="-127"/>
                <a:ea typeface="굴림" charset="-127"/>
              </a:rPr>
              <a:t>"/&gt;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netui-compat-data:callControl</a:t>
            </a:r>
            <a:r>
              <a:rPr lang="en-US" altLang="ko-KR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resultId</a:t>
            </a:r>
            <a:r>
              <a:rPr lang="en-US" altLang="ko-KR" sz="800" dirty="0">
                <a:latin typeface="굴림" charset="-127"/>
                <a:ea typeface="굴림" charset="-127"/>
              </a:rPr>
              <a:t>="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returnNewsDataAdd</a:t>
            </a:r>
            <a:r>
              <a:rPr lang="en-US" altLang="ko-KR" sz="800" dirty="0">
                <a:latin typeface="굴림" charset="-127"/>
                <a:ea typeface="굴림" charset="-127"/>
              </a:rPr>
              <a:t>"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controlId</a:t>
            </a:r>
            <a:r>
              <a:rPr lang="en-US" altLang="ko-KR" sz="800" dirty="0">
                <a:latin typeface="굴림" charset="-127"/>
                <a:ea typeface="굴림" charset="-127"/>
              </a:rPr>
              <a:t>="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dbControl</a:t>
            </a:r>
            <a:r>
              <a:rPr lang="en-US" altLang="ko-KR" sz="800" dirty="0">
                <a:latin typeface="굴림" charset="-127"/>
                <a:ea typeface="굴림" charset="-127"/>
              </a:rPr>
              <a:t>" method="get"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failOnError</a:t>
            </a:r>
            <a:r>
              <a:rPr lang="en-US" altLang="ko-KR" sz="800" dirty="0">
                <a:latin typeface="굴림" charset="-127"/>
                <a:ea typeface="굴림" charset="-127"/>
              </a:rPr>
              <a:t>="false"&gt;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netui-compat-data:methodParameter</a:t>
            </a:r>
            <a:r>
              <a:rPr lang="en-US" altLang="ko-KR" sz="800" dirty="0">
                <a:latin typeface="굴림" charset="-127"/>
                <a:ea typeface="굴림" charset="-127"/>
              </a:rPr>
              <a:t> value="${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pageScope.newsDataId</a:t>
            </a:r>
            <a:r>
              <a:rPr lang="en-US" altLang="ko-KR" sz="800" dirty="0">
                <a:latin typeface="굴림" charset="-127"/>
                <a:ea typeface="굴림" charset="-127"/>
              </a:rPr>
              <a:t>}"/&gt;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netui-compat-data:callControl</a:t>
            </a:r>
            <a:r>
              <a:rPr lang="en-US" altLang="ko-KR" sz="800" dirty="0">
                <a:latin typeface="굴림" charset="-127"/>
                <a:ea typeface="굴림" charset="-127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1796098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생성 프로그램 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(JSP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기반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(7/9)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1430355" y="1295648"/>
            <a:ext cx="8859838" cy="4822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72000">
            <a:spAutoFit/>
          </a:bodyPr>
          <a:lstStyle/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&lt;Title&gt;&lt;%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xmlRoot</a:t>
            </a:r>
            <a:r>
              <a:rPr lang="en-US" altLang="ko-KR" sz="800" dirty="0">
                <a:latin typeface="굴림" charset="-127"/>
                <a:ea typeface="굴림" charset="-127"/>
              </a:rPr>
              <a:t> &gt; 0)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("&lt;![CDATA["+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infoNewsData.getTitle</a:t>
            </a:r>
            <a:r>
              <a:rPr lang="en-US" altLang="ko-KR" sz="800" dirty="0">
                <a:latin typeface="굴림" charset="-127"/>
                <a:ea typeface="굴림" charset="-127"/>
              </a:rPr>
              <a:t>()+"]]&gt;");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else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infoNewsData.getTitle</a:t>
            </a:r>
            <a:r>
              <a:rPr lang="en-US" altLang="ko-KR" sz="800" dirty="0">
                <a:latin typeface="굴림" charset="-127"/>
                <a:ea typeface="굴림" charset="-127"/>
              </a:rPr>
              <a:t>());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&lt;/Title&gt;	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제목 </a:t>
            </a:r>
            <a:r>
              <a:rPr lang="en-US" altLang="ko-KR" sz="800" dirty="0">
                <a:latin typeface="굴림" charset="-127"/>
                <a:ea typeface="굴림" charset="-127"/>
              </a:rPr>
              <a:t>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&lt;SubTitle1&gt;&lt;%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subTitle1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(infoNewsData.getSubTitle1());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if(!subTitle1.equals("")){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xmlRoot</a:t>
            </a:r>
            <a:r>
              <a:rPr lang="en-US" altLang="ko-KR" sz="800" dirty="0">
                <a:latin typeface="굴림" charset="-127"/>
                <a:ea typeface="굴림" charset="-127"/>
              </a:rPr>
              <a:t> &gt; 0)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("&lt;![CDATA["+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(infoNewsData.getSubTitle1())+"]]&gt;");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else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(infoNewsData.getSubTitle1()));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	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&lt;/SubTitle1&gt;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부제목</a:t>
            </a:r>
            <a:r>
              <a:rPr lang="en-US" altLang="ko-KR" sz="800" dirty="0">
                <a:latin typeface="굴림" charset="-127"/>
                <a:ea typeface="굴림" charset="-127"/>
              </a:rPr>
              <a:t>1 --&gt;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&lt;SubTitle2&gt;&lt;%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subTitle2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(infoNewsData.getSubTitle2());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if(!subTitle2.equals("")){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xmlRoot</a:t>
            </a:r>
            <a:r>
              <a:rPr lang="en-US" altLang="ko-KR" sz="800" dirty="0">
                <a:latin typeface="굴림" charset="-127"/>
                <a:ea typeface="굴림" charset="-127"/>
              </a:rPr>
              <a:t> &gt; 0)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("&lt;![CDATA["+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(infoNewsData.getSubTitle2())+"]]&gt;");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else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(infoNewsData.getSubTitle2()));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&lt;/SubTitle2&gt;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부제목</a:t>
            </a:r>
            <a:r>
              <a:rPr lang="en-US" altLang="ko-KR" sz="800" dirty="0">
                <a:latin typeface="굴림" charset="-127"/>
                <a:ea typeface="굴림" charset="-127"/>
              </a:rPr>
              <a:t>2 --&gt;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&lt;SubTitle3&gt;&lt;%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subTitle3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(infoNewsData.getSubTitle3());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if(!subTitle3.equals("")){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xmlRoot</a:t>
            </a:r>
            <a:r>
              <a:rPr lang="en-US" altLang="ko-KR" sz="800" dirty="0">
                <a:latin typeface="굴림" charset="-127"/>
                <a:ea typeface="굴림" charset="-127"/>
              </a:rPr>
              <a:t> &gt; 0)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("&lt;![CDATA["+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(infoNewsData.getSubTitle3())+"]]&gt;");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else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StringUtils.replaceNull</a:t>
            </a:r>
            <a:r>
              <a:rPr lang="en-US" altLang="ko-KR" sz="800" dirty="0">
                <a:latin typeface="굴림" charset="-127"/>
                <a:ea typeface="굴림" charset="-127"/>
              </a:rPr>
              <a:t>(infoNewsData.getSubTitle3()));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    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&lt;/SubTitle3&gt;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부제목</a:t>
            </a:r>
            <a:r>
              <a:rPr lang="en-US" altLang="ko-KR" sz="800" dirty="0">
                <a:latin typeface="굴림" charset="-127"/>
                <a:ea typeface="굴림" charset="-127"/>
              </a:rPr>
              <a:t>3 --&gt;</a:t>
            </a:r>
          </a:p>
        </p:txBody>
      </p:sp>
    </p:spTree>
    <p:extLst>
      <p:ext uri="{BB962C8B-B14F-4D97-AF65-F5344CB8AC3E}">
        <p14:creationId xmlns:p14="http://schemas.microsoft.com/office/powerpoint/2010/main" val="21796098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생성 프로그램 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(JSP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기반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(8/9)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1430355" y="1295648"/>
            <a:ext cx="8859838" cy="50698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72000">
            <a:spAutoFit/>
          </a:bodyPr>
          <a:lstStyle/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ContentsType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sFlHtml</a:t>
            </a:r>
            <a:r>
              <a:rPr lang="en-US" altLang="ko-KR" sz="800" dirty="0">
                <a:latin typeface="굴림" charset="-127"/>
                <a:ea typeface="굴림" charset="-127"/>
              </a:rPr>
              <a:t>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ContentsType</a:t>
            </a:r>
            <a:r>
              <a:rPr lang="en-US" altLang="ko-KR" sz="800" dirty="0">
                <a:latin typeface="굴림" charset="-127"/>
                <a:ea typeface="굴림" charset="-127"/>
              </a:rPr>
              <a:t>&gt;	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기사 내용 형식</a:t>
            </a:r>
            <a:r>
              <a:rPr lang="en-US" altLang="ko-KR" sz="800" dirty="0">
                <a:latin typeface="굴림" charset="-127"/>
                <a:ea typeface="굴림" charset="-127"/>
              </a:rPr>
              <a:t>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H:html</a:t>
            </a:r>
            <a:r>
              <a:rPr lang="en-US" altLang="ko-KR" sz="800" dirty="0">
                <a:latin typeface="굴림" charset="-127"/>
                <a:ea typeface="굴림" charset="-127"/>
              </a:rPr>
              <a:t>, T:text) 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DataContents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&gt;&lt;![CDATA[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info.getSectionId</a:t>
            </a:r>
            <a:r>
              <a:rPr lang="en-US" altLang="ko-KR" sz="800" dirty="0">
                <a:latin typeface="굴림" charset="-127"/>
                <a:ea typeface="굴림" charset="-127"/>
              </a:rPr>
              <a:t>().equals("morn_sec_1") ||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info.getSectionId</a:t>
            </a:r>
            <a:r>
              <a:rPr lang="en-US" altLang="ko-KR" sz="800" dirty="0">
                <a:latin typeface="굴림" charset="-127"/>
                <a:ea typeface="굴림" charset="-127"/>
              </a:rPr>
              <a:t>().equals("morn_sec_2"))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("&lt;font face='</a:t>
            </a:r>
            <a:r>
              <a:rPr lang="ko-KR" altLang="en-US" sz="800" dirty="0">
                <a:latin typeface="굴림" charset="-127"/>
                <a:ea typeface="굴림" charset="-127"/>
              </a:rPr>
              <a:t>바탕</a:t>
            </a:r>
            <a:r>
              <a:rPr lang="en-US" altLang="ko-KR" sz="800" dirty="0">
                <a:latin typeface="굴림" charset="-127"/>
                <a:ea typeface="굴림" charset="-127"/>
              </a:rPr>
              <a:t>'&gt;");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%&gt;&lt;%=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newsContent</a:t>
            </a:r>
            <a:r>
              <a:rPr lang="en-US" altLang="ko-KR" sz="800" dirty="0">
                <a:latin typeface="굴림" charset="-127"/>
                <a:ea typeface="굴림" charset="-127"/>
              </a:rPr>
              <a:t> %&gt;&lt;%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info.getSectionId</a:t>
            </a:r>
            <a:r>
              <a:rPr lang="en-US" altLang="ko-KR" sz="800" dirty="0">
                <a:latin typeface="굴림" charset="-127"/>
                <a:ea typeface="굴림" charset="-127"/>
              </a:rPr>
              <a:t>().equals("morn_sec_1") ||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info.getSectionId</a:t>
            </a:r>
            <a:r>
              <a:rPr lang="en-US" altLang="ko-KR" sz="800" dirty="0">
                <a:latin typeface="굴림" charset="-127"/>
                <a:ea typeface="굴림" charset="-127"/>
              </a:rPr>
              <a:t>().equals("morn_sec_2"))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out.print</a:t>
            </a:r>
            <a:r>
              <a:rPr lang="en-US" altLang="ko-KR" sz="800" dirty="0">
                <a:latin typeface="굴림" charset="-127"/>
                <a:ea typeface="굴림" charset="-127"/>
              </a:rPr>
              <a:t>("&lt;/font&gt;");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%&gt;]]&gt;&lt;/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DataContents</a:t>
            </a:r>
            <a:r>
              <a:rPr lang="en-US" altLang="ko-KR" sz="800" dirty="0">
                <a:latin typeface="굴림" charset="-127"/>
                <a:ea typeface="굴림" charset="-127"/>
              </a:rPr>
              <a:t>&gt;		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기사 내용 </a:t>
            </a:r>
            <a:r>
              <a:rPr lang="en-US" altLang="ko-KR" sz="800" dirty="0">
                <a:latin typeface="굴림" charset="-127"/>
                <a:ea typeface="굴림" charset="-127"/>
              </a:rPr>
              <a:t>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files 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infoNewsData.getAttachFiles</a:t>
            </a:r>
            <a:r>
              <a:rPr lang="en-US" altLang="ko-KR" sz="800" dirty="0">
                <a:latin typeface="굴림" charset="-127"/>
                <a:ea typeface="굴림" charset="-127"/>
              </a:rPr>
              <a:t>();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if 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files.length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 == 0)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%&gt;			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FileName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FileName</a:t>
            </a:r>
            <a:r>
              <a:rPr lang="en-US" altLang="ko-KR" sz="800" dirty="0">
                <a:latin typeface="굴림" charset="-127"/>
                <a:ea typeface="굴림" charset="-127"/>
              </a:rPr>
              <a:t>&gt;		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첨부한 파일의 </a:t>
            </a:r>
            <a:r>
              <a:rPr lang="en-US" altLang="ko-KR" sz="800" dirty="0">
                <a:latin typeface="굴림" charset="-127"/>
                <a:ea typeface="굴림" charset="-127"/>
              </a:rPr>
              <a:t>full name(</a:t>
            </a:r>
            <a:r>
              <a:rPr lang="ko-KR" altLang="en-US" sz="800" dirty="0" err="1">
                <a:latin typeface="굴림" charset="-127"/>
                <a:ea typeface="굴림" charset="-127"/>
              </a:rPr>
              <a:t>확장자</a:t>
            </a:r>
            <a:r>
              <a:rPr lang="ko-KR" altLang="en-US" sz="800" dirty="0">
                <a:latin typeface="굴림" charset="-127"/>
                <a:ea typeface="굴림" charset="-127"/>
              </a:rPr>
              <a:t> 포함</a:t>
            </a:r>
            <a:r>
              <a:rPr lang="en-US" altLang="ko-KR" sz="800" dirty="0">
                <a:latin typeface="굴림" charset="-127"/>
                <a:ea typeface="굴림" charset="-127"/>
              </a:rPr>
              <a:t>) 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FileUrl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FileUrl</a:t>
            </a:r>
            <a:r>
              <a:rPr lang="en-US" altLang="ko-KR" sz="800" dirty="0">
                <a:latin typeface="굴림" charset="-127"/>
                <a:ea typeface="굴림" charset="-127"/>
              </a:rPr>
              <a:t>&gt;		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첨부파일</a:t>
            </a:r>
            <a:r>
              <a:rPr lang="en-US" altLang="ko-KR" sz="800" dirty="0">
                <a:latin typeface="굴림" charset="-127"/>
                <a:ea typeface="굴림" charset="-127"/>
              </a:rPr>
              <a:t>URL 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&lt;%          	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}else{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for 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int</a:t>
            </a:r>
            <a:r>
              <a:rPr lang="en-US" altLang="ko-KR" sz="800" dirty="0">
                <a:latin typeface="굴림" charset="-127"/>
                <a:ea typeface="굴림" charset="-127"/>
              </a:rPr>
              <a:t> f = 0; f &lt;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files.length</a:t>
            </a:r>
            <a:r>
              <a:rPr lang="en-US" altLang="ko-KR" sz="800" dirty="0">
                <a:latin typeface="굴림" charset="-127"/>
                <a:ea typeface="굴림" charset="-127"/>
              </a:rPr>
              <a:t>; f++)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fileUrl</a:t>
            </a:r>
            <a:r>
              <a:rPr lang="en-US" altLang="ko-KR" sz="800" dirty="0">
                <a:latin typeface="굴림" charset="-127"/>
                <a:ea typeface="굴림" charset="-127"/>
              </a:rPr>
              <a:t>   = files[f].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getDownloadUrl</a:t>
            </a:r>
            <a:r>
              <a:rPr lang="en-US" altLang="ko-KR" sz="800" dirty="0">
                <a:latin typeface="굴림" charset="-127"/>
                <a:ea typeface="굴림" charset="-127"/>
              </a:rPr>
              <a:t>();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FileName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infoNewsData.getFiles</a:t>
            </a:r>
            <a:r>
              <a:rPr lang="en-US" altLang="ko-KR" sz="800" dirty="0">
                <a:latin typeface="굴림" charset="-127"/>
                <a:ea typeface="굴림" charset="-127"/>
              </a:rPr>
              <a:t>()%&gt;&lt;/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FileName</a:t>
            </a:r>
            <a:r>
              <a:rPr lang="en-US" altLang="ko-KR" sz="800" dirty="0">
                <a:latin typeface="굴림" charset="-127"/>
                <a:ea typeface="굴림" charset="-127"/>
              </a:rPr>
              <a:t>&gt;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첨부한 파일의 </a:t>
            </a:r>
            <a:r>
              <a:rPr lang="en-US" altLang="ko-KR" sz="800" dirty="0">
                <a:latin typeface="굴림" charset="-127"/>
                <a:ea typeface="굴림" charset="-127"/>
              </a:rPr>
              <a:t>full name(</a:t>
            </a:r>
            <a:r>
              <a:rPr lang="ko-KR" altLang="en-US" sz="800" dirty="0" err="1">
                <a:latin typeface="굴림" charset="-127"/>
                <a:ea typeface="굴림" charset="-127"/>
              </a:rPr>
              <a:t>확장자</a:t>
            </a:r>
            <a:r>
              <a:rPr lang="ko-KR" altLang="en-US" sz="800" dirty="0">
                <a:latin typeface="굴림" charset="-127"/>
                <a:ea typeface="굴림" charset="-127"/>
              </a:rPr>
              <a:t> 포함</a:t>
            </a:r>
            <a:r>
              <a:rPr lang="en-US" altLang="ko-KR" sz="800" dirty="0">
                <a:latin typeface="굴림" charset="-127"/>
                <a:ea typeface="굴림" charset="-127"/>
              </a:rPr>
              <a:t>) 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FileUrl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fileUrl</a:t>
            </a:r>
            <a:r>
              <a:rPr lang="en-US" altLang="ko-KR" sz="800" dirty="0">
                <a:latin typeface="굴림" charset="-127"/>
                <a:ea typeface="굴림" charset="-127"/>
              </a:rPr>
              <a:t>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FileUrl</a:t>
            </a:r>
            <a:r>
              <a:rPr lang="en-US" altLang="ko-KR" sz="800" dirty="0">
                <a:latin typeface="굴림" charset="-127"/>
                <a:ea typeface="굴림" charset="-127"/>
              </a:rPr>
              <a:t>&gt;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첨부파일</a:t>
            </a:r>
            <a:r>
              <a:rPr lang="en-US" altLang="ko-KR" sz="800" dirty="0">
                <a:latin typeface="굴림" charset="-127"/>
                <a:ea typeface="굴림" charset="-127"/>
              </a:rPr>
              <a:t>URL--&gt;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}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NewsDataAdd</a:t>
            </a:r>
            <a:r>
              <a:rPr lang="en-US" altLang="ko-KR" sz="800" dirty="0">
                <a:latin typeface="굴림" charset="-127"/>
                <a:ea typeface="굴림" charset="-127"/>
              </a:rPr>
              <a:t>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dataAdd</a:t>
            </a:r>
            <a:r>
              <a:rPr lang="en-US" altLang="ko-KR" sz="800" dirty="0">
                <a:latin typeface="굴림" charset="-127"/>
                <a:ea typeface="굴림" charset="-127"/>
              </a:rPr>
              <a:t> =  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NewsDataAdd</a:t>
            </a:r>
            <a:r>
              <a:rPr lang="en-US" altLang="ko-KR" sz="800" dirty="0">
                <a:latin typeface="굴림" charset="-127"/>
                <a:ea typeface="굴림" charset="-127"/>
              </a:rPr>
              <a:t>)(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pageContext.getAttribute</a:t>
            </a:r>
            <a:r>
              <a:rPr lang="en-US" altLang="ko-KR" sz="800" dirty="0">
                <a:latin typeface="굴림" charset="-127"/>
                <a:ea typeface="굴림" charset="-127"/>
              </a:rPr>
              <a:t>("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returnNewsDataAdd</a:t>
            </a:r>
            <a:r>
              <a:rPr lang="en-US" altLang="ko-KR" sz="800" dirty="0">
                <a:latin typeface="굴림" charset="-127"/>
                <a:ea typeface="굴림" charset="-127"/>
              </a:rPr>
              <a:t>"));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부처코드 </a:t>
            </a:r>
            <a:r>
              <a:rPr lang="en-US" altLang="ko-KR" sz="800" dirty="0">
                <a:latin typeface="굴림" charset="-127"/>
                <a:ea typeface="굴림" charset="-127"/>
              </a:rPr>
              <a:t>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&lt;%if(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info.getCodes</a:t>
            </a:r>
            <a:r>
              <a:rPr lang="en-US" altLang="ko-KR" sz="800" dirty="0">
                <a:latin typeface="굴림" charset="-127"/>
                <a:ea typeface="굴림" charset="-127"/>
              </a:rPr>
              <a:t>().equals("column")||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info.getCodes</a:t>
            </a:r>
            <a:r>
              <a:rPr lang="en-US" altLang="ko-KR" sz="800" dirty="0">
                <a:latin typeface="굴림" charset="-127"/>
                <a:ea typeface="굴림" charset="-127"/>
              </a:rPr>
              <a:t>().equals("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column_n_news</a:t>
            </a:r>
            <a:r>
              <a:rPr lang="en-US" altLang="ko-KR" sz="800" dirty="0">
                <a:latin typeface="굴림" charset="-127"/>
                <a:ea typeface="굴림" charset="-127"/>
              </a:rPr>
              <a:t>")||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info.getCodes</a:t>
            </a:r>
            <a:r>
              <a:rPr lang="en-US" altLang="ko-KR" sz="800" dirty="0">
                <a:latin typeface="굴림" charset="-127"/>
                <a:ea typeface="굴림" charset="-127"/>
              </a:rPr>
              <a:t>().equals("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column_n_economy</a:t>
            </a:r>
            <a:r>
              <a:rPr lang="en-US" altLang="ko-KR" sz="800" dirty="0">
                <a:latin typeface="굴림" charset="-127"/>
                <a:ea typeface="굴림" charset="-127"/>
              </a:rPr>
              <a:t>")||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info.getCodes</a:t>
            </a:r>
            <a:r>
              <a:rPr lang="en-US" altLang="ko-KR" sz="800" dirty="0">
                <a:latin typeface="굴림" charset="-127"/>
                <a:ea typeface="굴림" charset="-127"/>
              </a:rPr>
              <a:t>().equals("pe_sec_1")){%&gt;	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MinisterCode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MinisterCode</a:t>
            </a:r>
            <a:r>
              <a:rPr lang="en-US" altLang="ko-KR" sz="800" dirty="0">
                <a:latin typeface="굴림" charset="-127"/>
                <a:ea typeface="굴림" charset="-127"/>
              </a:rPr>
              <a:t>&gt;		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&lt;%}else{ 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if(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dataAdd</a:t>
            </a:r>
            <a:r>
              <a:rPr lang="en-US" altLang="ko-KR" sz="800" dirty="0">
                <a:latin typeface="굴림" charset="-127"/>
                <a:ea typeface="굴림" charset="-127"/>
              </a:rPr>
              <a:t> != null &amp;&amp; !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dataAdd.getOutSiteId</a:t>
            </a:r>
            <a:r>
              <a:rPr lang="en-US" altLang="ko-KR" sz="800" dirty="0">
                <a:latin typeface="굴림" charset="-127"/>
                <a:ea typeface="굴림" charset="-127"/>
              </a:rPr>
              <a:t>().equals(""))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{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%&gt;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    &lt;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MinisterCode</a:t>
            </a:r>
            <a:r>
              <a:rPr lang="en-US" altLang="ko-KR" sz="800" dirty="0">
                <a:latin typeface="굴림" charset="-127"/>
                <a:ea typeface="굴림" charset="-127"/>
              </a:rPr>
              <a:t>&gt;&lt;%= 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dataAdd.getOutSiteId</a:t>
            </a:r>
            <a:r>
              <a:rPr lang="en-US" altLang="ko-KR" sz="800" dirty="0">
                <a:latin typeface="굴림" charset="-127"/>
                <a:ea typeface="굴림" charset="-127"/>
              </a:rPr>
              <a:t>() %&gt;&lt;/</a:t>
            </a:r>
            <a:r>
              <a:rPr lang="en-US" altLang="ko-KR" sz="800" dirty="0" err="1">
                <a:latin typeface="굴림" charset="-127"/>
                <a:ea typeface="굴림" charset="-127"/>
              </a:rPr>
              <a:t>MinisterCode</a:t>
            </a:r>
            <a:r>
              <a:rPr lang="en-US" altLang="ko-KR" sz="800" dirty="0">
                <a:latin typeface="굴림" charset="-127"/>
                <a:ea typeface="굴림" charset="-127"/>
              </a:rPr>
              <a:t>&gt;	&lt;!-- </a:t>
            </a:r>
            <a:r>
              <a:rPr lang="ko-KR" altLang="en-US" sz="800" dirty="0">
                <a:latin typeface="굴림" charset="-127"/>
                <a:ea typeface="굴림" charset="-127"/>
              </a:rPr>
              <a:t>부처코드 </a:t>
            </a:r>
            <a:r>
              <a:rPr lang="en-US" altLang="ko-KR" sz="800" dirty="0">
                <a:latin typeface="굴림" charset="-127"/>
                <a:ea typeface="굴림" charset="-127"/>
              </a:rPr>
              <a:t>--&gt;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&lt;%</a:t>
            </a:r>
          </a:p>
          <a:p>
            <a:pPr eaLnBrk="0" latinLnBrk="0" hangingPunct="0"/>
            <a:r>
              <a:rPr lang="en-US" altLang="ko-KR" sz="800" dirty="0">
                <a:latin typeface="굴림" charset="-127"/>
                <a:ea typeface="굴림" charset="-127"/>
              </a:rPr>
              <a:t>	            }</a:t>
            </a:r>
            <a:endParaRPr lang="en-US" altLang="ko-KR" sz="800" b="0" dirty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9609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표준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XML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생성 프로그램 샘플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(JSP 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기반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</a:t>
            </a:r>
            <a:r>
              <a:rPr lang="en-US" altLang="ko-KR" sz="200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(9/9)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0000" y="1079999"/>
            <a:ext cx="10280548" cy="52731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1430355" y="1295648"/>
            <a:ext cx="8859838" cy="4822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72000">
            <a:spAutoFit/>
          </a:bodyPr>
          <a:lstStyle/>
          <a:p>
            <a:pPr eaLnBrk="0" latinLnBrk="0" hangingPunct="0"/>
            <a:r>
              <a:rPr lang="ko-KR" altLang="en-US" sz="800">
                <a:latin typeface="굴림" charset="-127"/>
                <a:ea typeface="굴림" charset="-127"/>
              </a:rPr>
              <a:t>	</a:t>
            </a:r>
            <a:r>
              <a:rPr lang="en-US" altLang="ko-KR" sz="800">
                <a:latin typeface="굴림" charset="-127"/>
                <a:ea typeface="굴림" charset="-127"/>
              </a:rPr>
              <a:t>}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		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//</a:t>
            </a:r>
            <a:r>
              <a:rPr lang="ko-KR" altLang="en-US" sz="800">
                <a:latin typeface="굴림" charset="-127"/>
                <a:ea typeface="굴림" charset="-127"/>
              </a:rPr>
              <a:t>축소이미지</a:t>
            </a:r>
            <a:r>
              <a:rPr lang="en-US" altLang="ko-KR" sz="800">
                <a:latin typeface="굴림" charset="-127"/>
                <a:ea typeface="굴림" charset="-127"/>
              </a:rPr>
              <a:t>URL</a:t>
            </a:r>
            <a:r>
              <a:rPr lang="ko-KR" altLang="en-US" sz="800">
                <a:latin typeface="굴림" charset="-127"/>
                <a:ea typeface="굴림" charset="-127"/>
              </a:rPr>
              <a:t>도 원본이미지</a:t>
            </a:r>
            <a:r>
              <a:rPr lang="en-US" altLang="ko-KR" sz="800">
                <a:latin typeface="굴림" charset="-127"/>
                <a:ea typeface="굴림" charset="-127"/>
              </a:rPr>
              <a:t>URL</a:t>
            </a:r>
            <a:r>
              <a:rPr lang="ko-KR" altLang="en-US" sz="800">
                <a:latin typeface="굴림" charset="-127"/>
                <a:ea typeface="굴림" charset="-127"/>
              </a:rPr>
              <a:t>과 비슷한 방법으로 하면 됨</a:t>
            </a:r>
            <a:r>
              <a:rPr lang="en-US" altLang="ko-KR" sz="800">
                <a:latin typeface="굴림" charset="-127"/>
                <a:ea typeface="굴림" charset="-127"/>
              </a:rPr>
              <a:t>.			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%&gt;                        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&lt;ThumbnailUrl&gt;&lt;/ThumbnailUrl&gt;		&lt;!-- </a:t>
            </a:r>
            <a:r>
              <a:rPr lang="ko-KR" altLang="en-US" sz="800">
                <a:latin typeface="굴림" charset="-127"/>
                <a:ea typeface="굴림" charset="-127"/>
              </a:rPr>
              <a:t>축소이미지</a:t>
            </a:r>
            <a:r>
              <a:rPr lang="en-US" altLang="ko-KR" sz="800">
                <a:latin typeface="굴림" charset="-127"/>
                <a:ea typeface="굴림" charset="-127"/>
              </a:rPr>
              <a:t>URL --&gt;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&lt;OriginalimgUrl&gt;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 &lt;%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 pageContext.setAttribute("newsId", new Integer(infoNewsData.getId()).toString());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 Pattern pattern= Pattern.compile("&lt;img src=\"([^&gt;].*)\"/&gt;");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 Matcher m=pattern.matcher(newsContent);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int k=0;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while(m.find()){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	if(k!=0)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		out.print("&amp;#44;");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	String imgStr=m.group();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	imgStr=	imgStr.substring(10,imgStr.length());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	imgStr=	imgStr.substring(0,imgStr.length()-3);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	out.print(imgStr);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	k++;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	} 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%&gt;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&lt;/OriginalimgUrl&gt;	&lt;!-- </a:t>
            </a:r>
            <a:r>
              <a:rPr lang="ko-KR" altLang="en-US" sz="800">
                <a:latin typeface="굴림" charset="-127"/>
                <a:ea typeface="굴림" charset="-127"/>
              </a:rPr>
              <a:t>원본이미지</a:t>
            </a:r>
            <a:r>
              <a:rPr lang="en-US" altLang="ko-KR" sz="800">
                <a:latin typeface="굴림" charset="-127"/>
                <a:ea typeface="굴림" charset="-127"/>
              </a:rPr>
              <a:t>URL --&gt;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&lt;OriginalUrl&gt;&lt;%= originalUrl+ "&amp;amp;call_from=extlink" %&gt;&lt;/OriginalUrl&gt;	&lt;!-- </a:t>
            </a:r>
            <a:r>
              <a:rPr lang="ko-KR" altLang="en-US" sz="800">
                <a:latin typeface="굴림" charset="-127"/>
                <a:ea typeface="굴림" charset="-127"/>
              </a:rPr>
              <a:t>기사원문</a:t>
            </a:r>
            <a:r>
              <a:rPr lang="en-US" altLang="ko-KR" sz="800">
                <a:latin typeface="굴림" charset="-127"/>
                <a:ea typeface="굴림" charset="-127"/>
              </a:rPr>
              <a:t>URL --&gt;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&lt;Etc1&gt;&lt;/Etc1&gt;	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&lt;Etc2&gt;&lt;/Etc2&gt;	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       &lt;Etc3&gt;&lt;/Etc3&gt;	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&lt;/NewsItem&gt;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&lt;%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}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}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%&gt;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&lt;%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if(xmlRoot &gt; 0)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        out.print("&lt;/Syndicate&gt;");</a:t>
            </a: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%&gt;</a:t>
            </a:r>
          </a:p>
          <a:p>
            <a:pPr eaLnBrk="0" latinLnBrk="0" hangingPunct="0"/>
            <a:endParaRPr lang="en-US" altLang="ko-KR" sz="800">
              <a:latin typeface="굴림" charset="-127"/>
              <a:ea typeface="굴림" charset="-127"/>
            </a:endParaRPr>
          </a:p>
          <a:p>
            <a:pPr eaLnBrk="0" latinLnBrk="0" hangingPunct="0"/>
            <a:r>
              <a:rPr lang="en-US" altLang="ko-KR" sz="800">
                <a:latin typeface="굴림" charset="-127"/>
                <a:ea typeface="굴림" charset="-127"/>
              </a:rPr>
              <a:t>&lt;!-------------------------- </a:t>
            </a:r>
            <a:r>
              <a:rPr lang="ko-KR" altLang="en-US" sz="800">
                <a:latin typeface="굴림" charset="-127"/>
                <a:ea typeface="굴림" charset="-127"/>
              </a:rPr>
              <a:t>끝 </a:t>
            </a:r>
            <a:r>
              <a:rPr lang="en-US" altLang="ko-KR" sz="800">
                <a:latin typeface="굴림" charset="-127"/>
                <a:ea typeface="굴림" charset="-127"/>
              </a:rPr>
              <a:t>-------------------------------------------------------------------------------------------------------</a:t>
            </a:r>
            <a:endParaRPr lang="en-US" altLang="ko-KR" sz="800" dirty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96098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/>
          <p:cNvSpPr/>
          <p:nvPr/>
        </p:nvSpPr>
        <p:spPr>
          <a:xfrm>
            <a:off x="3090348" y="417016"/>
            <a:ext cx="7910200" cy="473345"/>
          </a:xfrm>
          <a:prstGeom prst="rect">
            <a:avLst/>
          </a:prstGeom>
          <a:solidFill>
            <a:srgbClr val="8DBABD"/>
          </a:solidFill>
          <a:ln>
            <a:solidFill>
              <a:srgbClr val="8DBA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테스트 </a:t>
            </a:r>
            <a:r>
              <a:rPr lang="ko-KR" altLang="en-US" sz="20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진행시</a:t>
            </a:r>
            <a:r>
              <a:rPr lang="ko-KR" altLang="en-US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수행 절차 </a:t>
            </a:r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CASE</a:t>
            </a:r>
            <a:endParaRPr lang="ko-KR" altLang="en-US" sz="2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99" name="그룹 98"/>
          <p:cNvGrpSpPr/>
          <p:nvPr/>
        </p:nvGrpSpPr>
        <p:grpSpPr>
          <a:xfrm>
            <a:off x="720000" y="1080000"/>
            <a:ext cx="10280548" cy="5408613"/>
            <a:chOff x="2108199" y="1133475"/>
            <a:chExt cx="8330631" cy="5408613"/>
          </a:xfrm>
        </p:grpSpPr>
        <p:grpSp>
          <p:nvGrpSpPr>
            <p:cNvPr id="2" name="그룹 1"/>
            <p:cNvGrpSpPr/>
            <p:nvPr/>
          </p:nvGrpSpPr>
          <p:grpSpPr>
            <a:xfrm>
              <a:off x="2108199" y="1133475"/>
              <a:ext cx="8322693" cy="450850"/>
              <a:chOff x="2108199" y="1133475"/>
              <a:chExt cx="8322693" cy="450850"/>
            </a:xfrm>
          </p:grpSpPr>
          <p:sp>
            <p:nvSpPr>
              <p:cNvPr id="12" name="Rectangle 131"/>
              <p:cNvSpPr>
                <a:spLocks noChangeArrowheads="1"/>
              </p:cNvSpPr>
              <p:nvPr/>
            </p:nvSpPr>
            <p:spPr bwMode="auto">
              <a:xfrm>
                <a:off x="2108199" y="1133475"/>
                <a:ext cx="8322693" cy="450850"/>
              </a:xfrm>
              <a:prstGeom prst="rect">
                <a:avLst/>
              </a:prstGeom>
              <a:solidFill>
                <a:srgbClr val="0054A3"/>
              </a:soli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13" name="Text Box 133"/>
              <p:cNvSpPr txBox="1">
                <a:spLocks noChangeArrowheads="1"/>
              </p:cNvSpPr>
              <p:nvPr/>
            </p:nvSpPr>
            <p:spPr bwMode="auto">
              <a:xfrm>
                <a:off x="2286000" y="1189038"/>
                <a:ext cx="974725" cy="33855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초안</a:t>
                </a:r>
              </a:p>
            </p:txBody>
          </p:sp>
          <p:sp>
            <p:nvSpPr>
              <p:cNvPr id="14" name="AutoShape 139"/>
              <p:cNvSpPr>
                <a:spLocks noChangeArrowheads="1"/>
              </p:cNvSpPr>
              <p:nvPr/>
            </p:nvSpPr>
            <p:spPr bwMode="auto">
              <a:xfrm>
                <a:off x="3032125" y="1219200"/>
                <a:ext cx="2717800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15" name="Text Box 141"/>
              <p:cNvSpPr txBox="1">
                <a:spLocks noChangeArrowheads="1"/>
              </p:cNvSpPr>
              <p:nvPr/>
            </p:nvSpPr>
            <p:spPr bwMode="auto">
              <a:xfrm>
                <a:off x="5840413" y="1189038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16" name="AutoShape 142"/>
              <p:cNvSpPr>
                <a:spLocks noChangeArrowheads="1"/>
              </p:cNvSpPr>
              <p:nvPr/>
            </p:nvSpPr>
            <p:spPr bwMode="auto">
              <a:xfrm>
                <a:off x="6672263" y="1219200"/>
                <a:ext cx="2879725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17" name="Text Box 143"/>
              <p:cNvSpPr txBox="1">
                <a:spLocks noChangeArrowheads="1"/>
              </p:cNvSpPr>
              <p:nvPr/>
            </p:nvSpPr>
            <p:spPr bwMode="auto">
              <a:xfrm>
                <a:off x="9747250" y="1189038"/>
                <a:ext cx="578867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승인</a:t>
                </a:r>
              </a:p>
            </p:txBody>
          </p:sp>
        </p:grpSp>
        <p:grpSp>
          <p:nvGrpSpPr>
            <p:cNvPr id="3" name="그룹 2"/>
            <p:cNvGrpSpPr/>
            <p:nvPr/>
          </p:nvGrpSpPr>
          <p:grpSpPr>
            <a:xfrm>
              <a:off x="2108199" y="1685043"/>
              <a:ext cx="8322693" cy="449263"/>
              <a:chOff x="2108199" y="1673225"/>
              <a:chExt cx="8322693" cy="449263"/>
            </a:xfrm>
          </p:grpSpPr>
          <p:sp>
            <p:nvSpPr>
              <p:cNvPr id="18" name="Rectangle 144"/>
              <p:cNvSpPr>
                <a:spLocks noChangeArrowheads="1"/>
              </p:cNvSpPr>
              <p:nvPr/>
            </p:nvSpPr>
            <p:spPr bwMode="auto">
              <a:xfrm>
                <a:off x="2108199" y="1673225"/>
                <a:ext cx="8322693" cy="449263"/>
              </a:xfrm>
              <a:prstGeom prst="rect">
                <a:avLst/>
              </a:prstGeom>
              <a:solidFill>
                <a:srgbClr val="0054A3"/>
              </a:soli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19" name="Text Box 145"/>
              <p:cNvSpPr txBox="1">
                <a:spLocks noChangeArrowheads="1"/>
              </p:cNvSpPr>
              <p:nvPr/>
            </p:nvSpPr>
            <p:spPr bwMode="auto">
              <a:xfrm>
                <a:off x="2286000" y="1728788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초안</a:t>
                </a:r>
              </a:p>
            </p:txBody>
          </p:sp>
          <p:sp>
            <p:nvSpPr>
              <p:cNvPr id="20" name="AutoShape 146"/>
              <p:cNvSpPr>
                <a:spLocks noChangeArrowheads="1"/>
              </p:cNvSpPr>
              <p:nvPr/>
            </p:nvSpPr>
            <p:spPr bwMode="auto">
              <a:xfrm>
                <a:off x="3032125" y="1758950"/>
                <a:ext cx="1506537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21" name="Text Box 147"/>
              <p:cNvSpPr txBox="1">
                <a:spLocks noChangeArrowheads="1"/>
              </p:cNvSpPr>
              <p:nvPr/>
            </p:nvSpPr>
            <p:spPr bwMode="auto">
              <a:xfrm>
                <a:off x="4672013" y="1728788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22" name="AutoShape 148"/>
              <p:cNvSpPr>
                <a:spLocks noChangeArrowheads="1"/>
              </p:cNvSpPr>
              <p:nvPr/>
            </p:nvSpPr>
            <p:spPr bwMode="auto">
              <a:xfrm>
                <a:off x="5292725" y="1758950"/>
                <a:ext cx="1549400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23" name="Text Box 149"/>
              <p:cNvSpPr txBox="1">
                <a:spLocks noChangeArrowheads="1"/>
              </p:cNvSpPr>
              <p:nvPr/>
            </p:nvSpPr>
            <p:spPr bwMode="auto">
              <a:xfrm>
                <a:off x="6938963" y="1728788"/>
                <a:ext cx="973137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수정</a:t>
                </a:r>
              </a:p>
            </p:txBody>
          </p:sp>
          <p:sp>
            <p:nvSpPr>
              <p:cNvPr id="24" name="AutoShape 150"/>
              <p:cNvSpPr>
                <a:spLocks noChangeArrowheads="1"/>
              </p:cNvSpPr>
              <p:nvPr/>
            </p:nvSpPr>
            <p:spPr bwMode="auto">
              <a:xfrm>
                <a:off x="7578725" y="1758950"/>
                <a:ext cx="1981200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25" name="Text Box 151"/>
              <p:cNvSpPr txBox="1">
                <a:spLocks noChangeArrowheads="1"/>
              </p:cNvSpPr>
              <p:nvPr/>
            </p:nvSpPr>
            <p:spPr bwMode="auto">
              <a:xfrm>
                <a:off x="9747250" y="1728788"/>
                <a:ext cx="578867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승인</a:t>
                </a:r>
              </a:p>
            </p:txBody>
          </p:sp>
        </p:grpSp>
        <p:grpSp>
          <p:nvGrpSpPr>
            <p:cNvPr id="4" name="그룹 3"/>
            <p:cNvGrpSpPr/>
            <p:nvPr/>
          </p:nvGrpSpPr>
          <p:grpSpPr>
            <a:xfrm>
              <a:off x="2108199" y="2235024"/>
              <a:ext cx="8322693" cy="449263"/>
              <a:chOff x="2108199" y="2209800"/>
              <a:chExt cx="8322693" cy="449263"/>
            </a:xfrm>
          </p:grpSpPr>
          <p:sp>
            <p:nvSpPr>
              <p:cNvPr id="26" name="Rectangle 153"/>
              <p:cNvSpPr>
                <a:spLocks noChangeArrowheads="1"/>
              </p:cNvSpPr>
              <p:nvPr/>
            </p:nvSpPr>
            <p:spPr bwMode="auto">
              <a:xfrm>
                <a:off x="2108199" y="2209800"/>
                <a:ext cx="8322693" cy="449263"/>
              </a:xfrm>
              <a:prstGeom prst="rect">
                <a:avLst/>
              </a:prstGeom>
              <a:solidFill>
                <a:srgbClr val="0054A3"/>
              </a:soli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27" name="Text Box 154"/>
              <p:cNvSpPr txBox="1">
                <a:spLocks noChangeArrowheads="1"/>
              </p:cNvSpPr>
              <p:nvPr/>
            </p:nvSpPr>
            <p:spPr bwMode="auto">
              <a:xfrm>
                <a:off x="2286000" y="2255838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초안</a:t>
                </a:r>
              </a:p>
            </p:txBody>
          </p:sp>
          <p:sp>
            <p:nvSpPr>
              <p:cNvPr id="28" name="AutoShape 155"/>
              <p:cNvSpPr>
                <a:spLocks noChangeArrowheads="1"/>
              </p:cNvSpPr>
              <p:nvPr/>
            </p:nvSpPr>
            <p:spPr bwMode="auto">
              <a:xfrm>
                <a:off x="3032125" y="2287588"/>
                <a:ext cx="2735262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29" name="Text Box 156"/>
              <p:cNvSpPr txBox="1">
                <a:spLocks noChangeArrowheads="1"/>
              </p:cNvSpPr>
              <p:nvPr/>
            </p:nvSpPr>
            <p:spPr bwMode="auto">
              <a:xfrm>
                <a:off x="5840413" y="2255838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30" name="AutoShape 157"/>
              <p:cNvSpPr>
                <a:spLocks noChangeArrowheads="1"/>
              </p:cNvSpPr>
              <p:nvPr/>
            </p:nvSpPr>
            <p:spPr bwMode="auto">
              <a:xfrm>
                <a:off x="6672263" y="2287588"/>
                <a:ext cx="2879725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31" name="Text Box 158"/>
              <p:cNvSpPr txBox="1">
                <a:spLocks noChangeArrowheads="1"/>
              </p:cNvSpPr>
              <p:nvPr/>
            </p:nvSpPr>
            <p:spPr bwMode="auto">
              <a:xfrm>
                <a:off x="9747250" y="2255838"/>
                <a:ext cx="578867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삭제</a:t>
                </a:r>
              </a:p>
            </p:txBody>
          </p:sp>
        </p:grpSp>
        <p:grpSp>
          <p:nvGrpSpPr>
            <p:cNvPr id="93" name="그룹 92"/>
            <p:cNvGrpSpPr/>
            <p:nvPr/>
          </p:nvGrpSpPr>
          <p:grpSpPr>
            <a:xfrm>
              <a:off x="2108199" y="3886554"/>
              <a:ext cx="8322693" cy="450850"/>
              <a:chOff x="2108199" y="3797300"/>
              <a:chExt cx="8322693" cy="450850"/>
            </a:xfrm>
          </p:grpSpPr>
          <p:sp>
            <p:nvSpPr>
              <p:cNvPr id="32" name="Rectangle 176"/>
              <p:cNvSpPr>
                <a:spLocks noChangeArrowheads="1"/>
              </p:cNvSpPr>
              <p:nvPr/>
            </p:nvSpPr>
            <p:spPr bwMode="auto">
              <a:xfrm>
                <a:off x="2108199" y="3797300"/>
                <a:ext cx="8322693" cy="450850"/>
              </a:xfrm>
              <a:prstGeom prst="rect">
                <a:avLst/>
              </a:prstGeom>
              <a:solidFill>
                <a:srgbClr val="0054A3"/>
              </a:soli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33" name="Text Box 177"/>
              <p:cNvSpPr txBox="1">
                <a:spLocks noChangeArrowheads="1"/>
              </p:cNvSpPr>
              <p:nvPr/>
            </p:nvSpPr>
            <p:spPr bwMode="auto">
              <a:xfrm>
                <a:off x="2286000" y="3862388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초안</a:t>
                </a:r>
              </a:p>
            </p:txBody>
          </p:sp>
          <p:sp>
            <p:nvSpPr>
              <p:cNvPr id="34" name="AutoShape 178"/>
              <p:cNvSpPr>
                <a:spLocks noChangeArrowheads="1"/>
              </p:cNvSpPr>
              <p:nvPr/>
            </p:nvSpPr>
            <p:spPr bwMode="auto">
              <a:xfrm>
                <a:off x="3032125" y="3892550"/>
                <a:ext cx="779462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35" name="Text Box 179"/>
              <p:cNvSpPr txBox="1">
                <a:spLocks noChangeArrowheads="1"/>
              </p:cNvSpPr>
              <p:nvPr/>
            </p:nvSpPr>
            <p:spPr bwMode="auto">
              <a:xfrm>
                <a:off x="3957638" y="3862388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36" name="AutoShape 180"/>
              <p:cNvSpPr>
                <a:spLocks noChangeArrowheads="1"/>
              </p:cNvSpPr>
              <p:nvPr/>
            </p:nvSpPr>
            <p:spPr bwMode="auto">
              <a:xfrm>
                <a:off x="4741863" y="3892550"/>
                <a:ext cx="982662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37" name="Text Box 181"/>
              <p:cNvSpPr txBox="1">
                <a:spLocks noChangeArrowheads="1"/>
              </p:cNvSpPr>
              <p:nvPr/>
            </p:nvSpPr>
            <p:spPr bwMode="auto">
              <a:xfrm>
                <a:off x="5800725" y="3862388"/>
                <a:ext cx="973138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반송</a:t>
                </a:r>
              </a:p>
            </p:txBody>
          </p:sp>
          <p:sp>
            <p:nvSpPr>
              <p:cNvPr id="38" name="AutoShape 182"/>
              <p:cNvSpPr>
                <a:spLocks noChangeArrowheads="1"/>
              </p:cNvSpPr>
              <p:nvPr/>
            </p:nvSpPr>
            <p:spPr bwMode="auto">
              <a:xfrm>
                <a:off x="6781800" y="3892550"/>
                <a:ext cx="611188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39" name="Text Box 183"/>
              <p:cNvSpPr txBox="1">
                <a:spLocks noChangeArrowheads="1"/>
              </p:cNvSpPr>
              <p:nvPr/>
            </p:nvSpPr>
            <p:spPr bwMode="auto">
              <a:xfrm>
                <a:off x="7645400" y="3862388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41" name="AutoShape 192"/>
              <p:cNvSpPr>
                <a:spLocks noChangeArrowheads="1"/>
              </p:cNvSpPr>
              <p:nvPr/>
            </p:nvSpPr>
            <p:spPr bwMode="auto">
              <a:xfrm>
                <a:off x="8272463" y="3892550"/>
                <a:ext cx="1270000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42" name="Text Box 193"/>
              <p:cNvSpPr txBox="1">
                <a:spLocks noChangeArrowheads="1"/>
              </p:cNvSpPr>
              <p:nvPr/>
            </p:nvSpPr>
            <p:spPr bwMode="auto">
              <a:xfrm>
                <a:off x="9748837" y="3862388"/>
                <a:ext cx="5779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삭제</a:t>
                </a:r>
              </a:p>
            </p:txBody>
          </p:sp>
        </p:grpSp>
        <p:grpSp>
          <p:nvGrpSpPr>
            <p:cNvPr id="96" name="그룹 95"/>
            <p:cNvGrpSpPr/>
            <p:nvPr/>
          </p:nvGrpSpPr>
          <p:grpSpPr>
            <a:xfrm>
              <a:off x="2108199" y="5539670"/>
              <a:ext cx="8322693" cy="450850"/>
              <a:chOff x="2108199" y="5392738"/>
              <a:chExt cx="8322693" cy="450850"/>
            </a:xfrm>
          </p:grpSpPr>
          <p:sp>
            <p:nvSpPr>
              <p:cNvPr id="44" name="Rectangle 204"/>
              <p:cNvSpPr>
                <a:spLocks noChangeArrowheads="1"/>
              </p:cNvSpPr>
              <p:nvPr/>
            </p:nvSpPr>
            <p:spPr bwMode="auto">
              <a:xfrm>
                <a:off x="2108199" y="5392738"/>
                <a:ext cx="8322693" cy="450850"/>
              </a:xfrm>
              <a:prstGeom prst="rect">
                <a:avLst/>
              </a:prstGeom>
              <a:solidFill>
                <a:srgbClr val="0054A3"/>
              </a:soli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45" name="Text Box 205"/>
              <p:cNvSpPr txBox="1">
                <a:spLocks noChangeArrowheads="1"/>
              </p:cNvSpPr>
              <p:nvPr/>
            </p:nvSpPr>
            <p:spPr bwMode="auto">
              <a:xfrm>
                <a:off x="2286000" y="5449888"/>
                <a:ext cx="973137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초안</a:t>
                </a:r>
              </a:p>
            </p:txBody>
          </p:sp>
          <p:sp>
            <p:nvSpPr>
              <p:cNvPr id="46" name="AutoShape 206"/>
              <p:cNvSpPr>
                <a:spLocks noChangeArrowheads="1"/>
              </p:cNvSpPr>
              <p:nvPr/>
            </p:nvSpPr>
            <p:spPr bwMode="auto">
              <a:xfrm>
                <a:off x="3032125" y="5480050"/>
                <a:ext cx="611188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47" name="Text Box 207"/>
              <p:cNvSpPr txBox="1">
                <a:spLocks noChangeArrowheads="1"/>
              </p:cNvSpPr>
              <p:nvPr/>
            </p:nvSpPr>
            <p:spPr bwMode="auto">
              <a:xfrm>
                <a:off x="3621088" y="5449888"/>
                <a:ext cx="973137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48" name="AutoShape 208"/>
              <p:cNvSpPr>
                <a:spLocks noChangeArrowheads="1"/>
              </p:cNvSpPr>
              <p:nvPr/>
            </p:nvSpPr>
            <p:spPr bwMode="auto">
              <a:xfrm>
                <a:off x="4364038" y="5480050"/>
                <a:ext cx="611187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49" name="Text Box 209"/>
              <p:cNvSpPr txBox="1">
                <a:spLocks noChangeArrowheads="1"/>
              </p:cNvSpPr>
              <p:nvPr/>
            </p:nvSpPr>
            <p:spPr bwMode="auto">
              <a:xfrm>
                <a:off x="5095875" y="5449888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반송</a:t>
                </a:r>
              </a:p>
            </p:txBody>
          </p:sp>
          <p:sp>
            <p:nvSpPr>
              <p:cNvPr id="50" name="AutoShape 210"/>
              <p:cNvSpPr>
                <a:spLocks noChangeArrowheads="1"/>
              </p:cNvSpPr>
              <p:nvPr/>
            </p:nvSpPr>
            <p:spPr bwMode="auto">
              <a:xfrm>
                <a:off x="5724525" y="5480050"/>
                <a:ext cx="838200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51" name="Text Box 211"/>
              <p:cNvSpPr txBox="1">
                <a:spLocks noChangeArrowheads="1"/>
              </p:cNvSpPr>
              <p:nvPr/>
            </p:nvSpPr>
            <p:spPr bwMode="auto">
              <a:xfrm>
                <a:off x="6632575" y="5449888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52" name="AutoShape 212"/>
              <p:cNvSpPr>
                <a:spLocks noChangeArrowheads="1"/>
              </p:cNvSpPr>
              <p:nvPr/>
            </p:nvSpPr>
            <p:spPr bwMode="auto">
              <a:xfrm>
                <a:off x="7386638" y="5480050"/>
                <a:ext cx="611187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53" name="Text Box 213"/>
              <p:cNvSpPr txBox="1">
                <a:spLocks noChangeArrowheads="1"/>
              </p:cNvSpPr>
              <p:nvPr/>
            </p:nvSpPr>
            <p:spPr bwMode="auto">
              <a:xfrm>
                <a:off x="8124825" y="5449888"/>
                <a:ext cx="973138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승인</a:t>
                </a:r>
              </a:p>
            </p:txBody>
          </p:sp>
          <p:sp>
            <p:nvSpPr>
              <p:cNvPr id="54" name="AutoShape 214"/>
              <p:cNvSpPr>
                <a:spLocks noChangeArrowheads="1"/>
              </p:cNvSpPr>
              <p:nvPr/>
            </p:nvSpPr>
            <p:spPr bwMode="auto">
              <a:xfrm>
                <a:off x="8669722" y="5480050"/>
                <a:ext cx="876300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55" name="Text Box 215"/>
              <p:cNvSpPr txBox="1">
                <a:spLocks noChangeArrowheads="1"/>
              </p:cNvSpPr>
              <p:nvPr/>
            </p:nvSpPr>
            <p:spPr bwMode="auto">
              <a:xfrm>
                <a:off x="9748839" y="5449888"/>
                <a:ext cx="577924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삭제</a:t>
                </a:r>
              </a:p>
            </p:txBody>
          </p:sp>
        </p:grpSp>
        <p:grpSp>
          <p:nvGrpSpPr>
            <p:cNvPr id="97" name="그룹 96"/>
            <p:cNvGrpSpPr/>
            <p:nvPr/>
          </p:nvGrpSpPr>
          <p:grpSpPr>
            <a:xfrm>
              <a:off x="2108199" y="6091238"/>
              <a:ext cx="8322693" cy="450850"/>
              <a:chOff x="2108199" y="5929313"/>
              <a:chExt cx="8322693" cy="450850"/>
            </a:xfrm>
          </p:grpSpPr>
          <p:sp>
            <p:nvSpPr>
              <p:cNvPr id="56" name="Rectangle 216"/>
              <p:cNvSpPr>
                <a:spLocks noChangeArrowheads="1"/>
              </p:cNvSpPr>
              <p:nvPr/>
            </p:nvSpPr>
            <p:spPr bwMode="auto">
              <a:xfrm>
                <a:off x="2108199" y="5929313"/>
                <a:ext cx="8322693" cy="450850"/>
              </a:xfrm>
              <a:prstGeom prst="rect">
                <a:avLst/>
              </a:prstGeom>
              <a:solidFill>
                <a:srgbClr val="0054A3"/>
              </a:soli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57" name="Text Box 217"/>
              <p:cNvSpPr txBox="1">
                <a:spLocks noChangeArrowheads="1"/>
              </p:cNvSpPr>
              <p:nvPr/>
            </p:nvSpPr>
            <p:spPr bwMode="auto">
              <a:xfrm>
                <a:off x="2286000" y="5954713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초안</a:t>
                </a:r>
              </a:p>
            </p:txBody>
          </p:sp>
          <p:sp>
            <p:nvSpPr>
              <p:cNvPr id="58" name="AutoShape 218"/>
              <p:cNvSpPr>
                <a:spLocks noChangeArrowheads="1"/>
              </p:cNvSpPr>
              <p:nvPr/>
            </p:nvSpPr>
            <p:spPr bwMode="auto">
              <a:xfrm>
                <a:off x="3032125" y="6024563"/>
                <a:ext cx="6510338" cy="277812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59" name="Text Box 219"/>
              <p:cNvSpPr txBox="1">
                <a:spLocks noChangeArrowheads="1"/>
              </p:cNvSpPr>
              <p:nvPr/>
            </p:nvSpPr>
            <p:spPr bwMode="auto">
              <a:xfrm>
                <a:off x="9748839" y="5962650"/>
                <a:ext cx="577924" cy="33813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삭제</a:t>
                </a:r>
              </a:p>
            </p:txBody>
          </p:sp>
        </p:grpSp>
        <p:grpSp>
          <p:nvGrpSpPr>
            <p:cNvPr id="5" name="그룹 4"/>
            <p:cNvGrpSpPr/>
            <p:nvPr/>
          </p:nvGrpSpPr>
          <p:grpSpPr>
            <a:xfrm>
              <a:off x="2116138" y="2785005"/>
              <a:ext cx="8322692" cy="449263"/>
              <a:chOff x="2116138" y="2733675"/>
              <a:chExt cx="8322692" cy="449263"/>
            </a:xfrm>
          </p:grpSpPr>
          <p:sp>
            <p:nvSpPr>
              <p:cNvPr id="60" name="Rectangle 222"/>
              <p:cNvSpPr>
                <a:spLocks noChangeArrowheads="1"/>
              </p:cNvSpPr>
              <p:nvPr/>
            </p:nvSpPr>
            <p:spPr bwMode="auto">
              <a:xfrm>
                <a:off x="2116138" y="2733675"/>
                <a:ext cx="8322692" cy="449263"/>
              </a:xfrm>
              <a:prstGeom prst="rect">
                <a:avLst/>
              </a:prstGeom>
              <a:solidFill>
                <a:srgbClr val="0054A3"/>
              </a:soli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61" name="Text Box 223"/>
              <p:cNvSpPr txBox="1">
                <a:spLocks noChangeArrowheads="1"/>
              </p:cNvSpPr>
              <p:nvPr/>
            </p:nvSpPr>
            <p:spPr bwMode="auto">
              <a:xfrm>
                <a:off x="2286000" y="2797175"/>
                <a:ext cx="974725" cy="33813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초안</a:t>
                </a:r>
              </a:p>
            </p:txBody>
          </p:sp>
          <p:sp>
            <p:nvSpPr>
              <p:cNvPr id="62" name="AutoShape 224"/>
              <p:cNvSpPr>
                <a:spLocks noChangeArrowheads="1"/>
              </p:cNvSpPr>
              <p:nvPr/>
            </p:nvSpPr>
            <p:spPr bwMode="auto">
              <a:xfrm>
                <a:off x="3032125" y="2827338"/>
                <a:ext cx="1498600" cy="277812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63" name="Text Box 225"/>
              <p:cNvSpPr txBox="1">
                <a:spLocks noChangeArrowheads="1"/>
              </p:cNvSpPr>
              <p:nvPr/>
            </p:nvSpPr>
            <p:spPr bwMode="auto">
              <a:xfrm>
                <a:off x="4679950" y="2797175"/>
                <a:ext cx="974725" cy="33813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64" name="AutoShape 226"/>
              <p:cNvSpPr>
                <a:spLocks noChangeArrowheads="1"/>
              </p:cNvSpPr>
              <p:nvPr/>
            </p:nvSpPr>
            <p:spPr bwMode="auto">
              <a:xfrm>
                <a:off x="5300663" y="2827338"/>
                <a:ext cx="1612900" cy="277812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65" name="Text Box 227"/>
              <p:cNvSpPr txBox="1">
                <a:spLocks noChangeArrowheads="1"/>
              </p:cNvSpPr>
              <p:nvPr/>
            </p:nvSpPr>
            <p:spPr bwMode="auto">
              <a:xfrm>
                <a:off x="6946900" y="2797175"/>
                <a:ext cx="973138" cy="33813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수정</a:t>
                </a:r>
              </a:p>
            </p:txBody>
          </p:sp>
          <p:sp>
            <p:nvSpPr>
              <p:cNvPr id="66" name="AutoShape 228"/>
              <p:cNvSpPr>
                <a:spLocks noChangeArrowheads="1"/>
              </p:cNvSpPr>
              <p:nvPr/>
            </p:nvSpPr>
            <p:spPr bwMode="auto">
              <a:xfrm>
                <a:off x="7586663" y="2827338"/>
                <a:ext cx="1981200" cy="277812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67" name="Text Box 229"/>
              <p:cNvSpPr txBox="1">
                <a:spLocks noChangeArrowheads="1"/>
              </p:cNvSpPr>
              <p:nvPr/>
            </p:nvSpPr>
            <p:spPr bwMode="auto">
              <a:xfrm>
                <a:off x="9747250" y="2797175"/>
                <a:ext cx="578867" cy="33813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삭제</a:t>
                </a:r>
              </a:p>
            </p:txBody>
          </p:sp>
        </p:grpSp>
        <p:grpSp>
          <p:nvGrpSpPr>
            <p:cNvPr id="6" name="그룹 5"/>
            <p:cNvGrpSpPr/>
            <p:nvPr/>
          </p:nvGrpSpPr>
          <p:grpSpPr>
            <a:xfrm>
              <a:off x="2116138" y="3334986"/>
              <a:ext cx="8322692" cy="450850"/>
              <a:chOff x="2116138" y="3262313"/>
              <a:chExt cx="8322692" cy="450850"/>
            </a:xfrm>
          </p:grpSpPr>
          <p:sp>
            <p:nvSpPr>
              <p:cNvPr id="68" name="Rectangle 230"/>
              <p:cNvSpPr>
                <a:spLocks noChangeArrowheads="1"/>
              </p:cNvSpPr>
              <p:nvPr/>
            </p:nvSpPr>
            <p:spPr bwMode="auto">
              <a:xfrm>
                <a:off x="2116138" y="3262313"/>
                <a:ext cx="8322692" cy="450850"/>
              </a:xfrm>
              <a:prstGeom prst="rect">
                <a:avLst/>
              </a:prstGeom>
              <a:solidFill>
                <a:srgbClr val="0054A3"/>
              </a:soli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69" name="Text Box 231"/>
              <p:cNvSpPr txBox="1">
                <a:spLocks noChangeArrowheads="1"/>
              </p:cNvSpPr>
              <p:nvPr/>
            </p:nvSpPr>
            <p:spPr bwMode="auto">
              <a:xfrm>
                <a:off x="2286000" y="3317875"/>
                <a:ext cx="974725" cy="3397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초안</a:t>
                </a:r>
              </a:p>
            </p:txBody>
          </p:sp>
          <p:sp>
            <p:nvSpPr>
              <p:cNvPr id="70" name="AutoShape 232"/>
              <p:cNvSpPr>
                <a:spLocks noChangeArrowheads="1"/>
              </p:cNvSpPr>
              <p:nvPr/>
            </p:nvSpPr>
            <p:spPr bwMode="auto">
              <a:xfrm>
                <a:off x="3032125" y="3349625"/>
                <a:ext cx="1506537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71" name="Text Box 233"/>
              <p:cNvSpPr txBox="1">
                <a:spLocks noChangeArrowheads="1"/>
              </p:cNvSpPr>
              <p:nvPr/>
            </p:nvSpPr>
            <p:spPr bwMode="auto">
              <a:xfrm>
                <a:off x="4679950" y="3317875"/>
                <a:ext cx="974725" cy="3397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72" name="AutoShape 234"/>
              <p:cNvSpPr>
                <a:spLocks noChangeArrowheads="1"/>
              </p:cNvSpPr>
              <p:nvPr/>
            </p:nvSpPr>
            <p:spPr bwMode="auto">
              <a:xfrm>
                <a:off x="5310188" y="3349625"/>
                <a:ext cx="1600200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73" name="Text Box 235"/>
              <p:cNvSpPr txBox="1">
                <a:spLocks noChangeArrowheads="1"/>
              </p:cNvSpPr>
              <p:nvPr/>
            </p:nvSpPr>
            <p:spPr bwMode="auto">
              <a:xfrm>
                <a:off x="6946900" y="3319463"/>
                <a:ext cx="973138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승인</a:t>
                </a:r>
              </a:p>
            </p:txBody>
          </p:sp>
          <p:sp>
            <p:nvSpPr>
              <p:cNvPr id="74" name="AutoShape 236"/>
              <p:cNvSpPr>
                <a:spLocks noChangeArrowheads="1"/>
              </p:cNvSpPr>
              <p:nvPr/>
            </p:nvSpPr>
            <p:spPr bwMode="auto">
              <a:xfrm>
                <a:off x="7586663" y="3349625"/>
                <a:ext cx="1981200" cy="276225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75" name="Text Box 237"/>
              <p:cNvSpPr txBox="1">
                <a:spLocks noChangeArrowheads="1"/>
              </p:cNvSpPr>
              <p:nvPr/>
            </p:nvSpPr>
            <p:spPr bwMode="auto">
              <a:xfrm>
                <a:off x="9747250" y="3317875"/>
                <a:ext cx="578867" cy="3397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삭제</a:t>
                </a:r>
              </a:p>
            </p:txBody>
          </p:sp>
        </p:grpSp>
        <p:grpSp>
          <p:nvGrpSpPr>
            <p:cNvPr id="94" name="그룹 93"/>
            <p:cNvGrpSpPr/>
            <p:nvPr/>
          </p:nvGrpSpPr>
          <p:grpSpPr>
            <a:xfrm>
              <a:off x="2108199" y="4438122"/>
              <a:ext cx="8322693" cy="450850"/>
              <a:chOff x="2108199" y="4325938"/>
              <a:chExt cx="8322693" cy="450850"/>
            </a:xfrm>
          </p:grpSpPr>
          <p:sp>
            <p:nvSpPr>
              <p:cNvPr id="40" name="Rectangle 184"/>
              <p:cNvSpPr>
                <a:spLocks noChangeArrowheads="1"/>
              </p:cNvSpPr>
              <p:nvPr/>
            </p:nvSpPr>
            <p:spPr bwMode="auto">
              <a:xfrm>
                <a:off x="2108199" y="4325938"/>
                <a:ext cx="8322693" cy="450850"/>
              </a:xfrm>
              <a:prstGeom prst="rect">
                <a:avLst/>
              </a:prstGeom>
              <a:solidFill>
                <a:srgbClr val="0054A3"/>
              </a:soli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76" name="Text Box 238"/>
              <p:cNvSpPr txBox="1">
                <a:spLocks noChangeArrowheads="1"/>
              </p:cNvSpPr>
              <p:nvPr/>
            </p:nvSpPr>
            <p:spPr bwMode="auto">
              <a:xfrm>
                <a:off x="2286000" y="4386263"/>
                <a:ext cx="973138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초안</a:t>
                </a:r>
              </a:p>
            </p:txBody>
          </p:sp>
          <p:sp>
            <p:nvSpPr>
              <p:cNvPr id="77" name="AutoShape 239"/>
              <p:cNvSpPr>
                <a:spLocks noChangeArrowheads="1"/>
              </p:cNvSpPr>
              <p:nvPr/>
            </p:nvSpPr>
            <p:spPr bwMode="auto">
              <a:xfrm>
                <a:off x="3032125" y="4416425"/>
                <a:ext cx="1524000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78" name="Text Box 240"/>
              <p:cNvSpPr txBox="1">
                <a:spLocks noChangeArrowheads="1"/>
              </p:cNvSpPr>
              <p:nvPr/>
            </p:nvSpPr>
            <p:spPr bwMode="auto">
              <a:xfrm>
                <a:off x="4679950" y="4386263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79" name="AutoShape 241"/>
              <p:cNvSpPr>
                <a:spLocks noChangeArrowheads="1"/>
              </p:cNvSpPr>
              <p:nvPr/>
            </p:nvSpPr>
            <p:spPr bwMode="auto">
              <a:xfrm>
                <a:off x="5300663" y="4416425"/>
                <a:ext cx="1592262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80" name="Text Box 242"/>
              <p:cNvSpPr txBox="1">
                <a:spLocks noChangeArrowheads="1"/>
              </p:cNvSpPr>
              <p:nvPr/>
            </p:nvSpPr>
            <p:spPr bwMode="auto">
              <a:xfrm>
                <a:off x="6946900" y="4386263"/>
                <a:ext cx="973138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반송</a:t>
                </a:r>
              </a:p>
            </p:txBody>
          </p:sp>
          <p:sp>
            <p:nvSpPr>
              <p:cNvPr id="81" name="AutoShape 243"/>
              <p:cNvSpPr>
                <a:spLocks noChangeArrowheads="1"/>
              </p:cNvSpPr>
              <p:nvPr/>
            </p:nvSpPr>
            <p:spPr bwMode="auto">
              <a:xfrm>
                <a:off x="7586663" y="4416425"/>
                <a:ext cx="1981200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82" name="Text Box 244"/>
              <p:cNvSpPr txBox="1">
                <a:spLocks noChangeArrowheads="1"/>
              </p:cNvSpPr>
              <p:nvPr/>
            </p:nvSpPr>
            <p:spPr bwMode="auto">
              <a:xfrm>
                <a:off x="9747250" y="4386263"/>
                <a:ext cx="578867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삭제</a:t>
                </a:r>
              </a:p>
            </p:txBody>
          </p:sp>
        </p:grpSp>
        <p:grpSp>
          <p:nvGrpSpPr>
            <p:cNvPr id="95" name="그룹 94"/>
            <p:cNvGrpSpPr/>
            <p:nvPr/>
          </p:nvGrpSpPr>
          <p:grpSpPr>
            <a:xfrm>
              <a:off x="2108199" y="4989690"/>
              <a:ext cx="8322693" cy="449262"/>
              <a:chOff x="2108199" y="4865688"/>
              <a:chExt cx="8322693" cy="449262"/>
            </a:xfrm>
          </p:grpSpPr>
          <p:sp>
            <p:nvSpPr>
              <p:cNvPr id="43" name="Rectangle 194"/>
              <p:cNvSpPr>
                <a:spLocks noChangeArrowheads="1"/>
              </p:cNvSpPr>
              <p:nvPr/>
            </p:nvSpPr>
            <p:spPr bwMode="auto">
              <a:xfrm>
                <a:off x="2108199" y="4865688"/>
                <a:ext cx="8322693" cy="449262"/>
              </a:xfrm>
              <a:prstGeom prst="rect">
                <a:avLst/>
              </a:prstGeom>
              <a:solidFill>
                <a:srgbClr val="0054A3"/>
              </a:solidFill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83" name="Text Box 254"/>
              <p:cNvSpPr txBox="1">
                <a:spLocks noChangeArrowheads="1"/>
              </p:cNvSpPr>
              <p:nvPr/>
            </p:nvSpPr>
            <p:spPr bwMode="auto">
              <a:xfrm>
                <a:off x="2286000" y="4938713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초안</a:t>
                </a:r>
              </a:p>
            </p:txBody>
          </p:sp>
          <p:sp>
            <p:nvSpPr>
              <p:cNvPr id="84" name="AutoShape 255"/>
              <p:cNvSpPr>
                <a:spLocks noChangeArrowheads="1"/>
              </p:cNvSpPr>
              <p:nvPr/>
            </p:nvSpPr>
            <p:spPr bwMode="auto">
              <a:xfrm>
                <a:off x="3032125" y="4968875"/>
                <a:ext cx="779462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85" name="Text Box 256"/>
              <p:cNvSpPr txBox="1">
                <a:spLocks noChangeArrowheads="1"/>
              </p:cNvSpPr>
              <p:nvPr/>
            </p:nvSpPr>
            <p:spPr bwMode="auto">
              <a:xfrm>
                <a:off x="3957638" y="4938713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86" name="AutoShape 257"/>
              <p:cNvSpPr>
                <a:spLocks noChangeArrowheads="1"/>
              </p:cNvSpPr>
              <p:nvPr/>
            </p:nvSpPr>
            <p:spPr bwMode="auto">
              <a:xfrm>
                <a:off x="4733925" y="4968875"/>
                <a:ext cx="973138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87" name="Text Box 258"/>
              <p:cNvSpPr txBox="1">
                <a:spLocks noChangeArrowheads="1"/>
              </p:cNvSpPr>
              <p:nvPr/>
            </p:nvSpPr>
            <p:spPr bwMode="auto">
              <a:xfrm>
                <a:off x="5800725" y="4938713"/>
                <a:ext cx="973138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반송</a:t>
                </a:r>
              </a:p>
            </p:txBody>
          </p:sp>
          <p:sp>
            <p:nvSpPr>
              <p:cNvPr id="88" name="AutoShape 259"/>
              <p:cNvSpPr>
                <a:spLocks noChangeArrowheads="1"/>
              </p:cNvSpPr>
              <p:nvPr/>
            </p:nvSpPr>
            <p:spPr bwMode="auto">
              <a:xfrm>
                <a:off x="6630988" y="4968875"/>
                <a:ext cx="762000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89" name="Text Box 260"/>
              <p:cNvSpPr txBox="1">
                <a:spLocks noChangeArrowheads="1"/>
              </p:cNvSpPr>
              <p:nvPr/>
            </p:nvSpPr>
            <p:spPr bwMode="auto">
              <a:xfrm>
                <a:off x="7645400" y="4938713"/>
                <a:ext cx="9747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제출</a:t>
                </a:r>
              </a:p>
            </p:txBody>
          </p:sp>
          <p:sp>
            <p:nvSpPr>
              <p:cNvPr id="90" name="AutoShape 261"/>
              <p:cNvSpPr>
                <a:spLocks noChangeArrowheads="1"/>
              </p:cNvSpPr>
              <p:nvPr/>
            </p:nvSpPr>
            <p:spPr bwMode="auto">
              <a:xfrm>
                <a:off x="8297863" y="4968875"/>
                <a:ext cx="1262062" cy="277813"/>
              </a:xfrm>
              <a:prstGeom prst="notchedRightArrow">
                <a:avLst>
                  <a:gd name="adj1" fmla="val 50000"/>
                  <a:gd name="adj2" fmla="val 48469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sz="1600">
                  <a:latin typeface="KoPub돋움체 Medium" pitchFamily="18" charset="-127"/>
                  <a:ea typeface="KoPub돋움체 Medium" pitchFamily="18" charset="-127"/>
                </a:endParaRPr>
              </a:p>
            </p:txBody>
          </p:sp>
          <p:sp>
            <p:nvSpPr>
              <p:cNvPr id="91" name="Text Box 262"/>
              <p:cNvSpPr txBox="1">
                <a:spLocks noChangeArrowheads="1"/>
              </p:cNvSpPr>
              <p:nvPr/>
            </p:nvSpPr>
            <p:spPr bwMode="auto">
              <a:xfrm>
                <a:off x="9748837" y="4938713"/>
                <a:ext cx="577925" cy="33813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ko-KR" altLang="en-US" sz="1600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승인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682314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3033</TotalTime>
  <Words>4455</Words>
  <Application>Microsoft Office PowerPoint</Application>
  <PresentationFormat>와이드스크린</PresentationFormat>
  <Paragraphs>1078</Paragraphs>
  <Slides>35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8" baseType="lpstr">
      <vt:lpstr>나눔스퀘어 Bold</vt:lpstr>
      <vt:lpstr>KoPub돋움체 Medium</vt:lpstr>
      <vt:lpstr>KoPub바탕체 Bold</vt:lpstr>
      <vt:lpstr>Arial</vt:lpstr>
      <vt:lpstr>나눔스퀘어 ExtraBold</vt:lpstr>
      <vt:lpstr>맑은 고딕</vt:lpstr>
      <vt:lpstr>Wingdings</vt:lpstr>
      <vt:lpstr>굴림</vt:lpstr>
      <vt:lpstr>KoPub돋움체 Light</vt:lpstr>
      <vt:lpstr>KoPub돋움체 Bold</vt:lpstr>
      <vt:lpstr>Rix고딕 B</vt:lpstr>
      <vt:lpstr>Rix모던고딕 B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hyeran kang</dc:creator>
  <cp:lastModifiedBy>selim-SKM</cp:lastModifiedBy>
  <cp:revision>331</cp:revision>
  <cp:lastPrinted>2021-02-08T23:50:02Z</cp:lastPrinted>
  <dcterms:created xsi:type="dcterms:W3CDTF">2017-05-29T09:12:16Z</dcterms:created>
  <dcterms:modified xsi:type="dcterms:W3CDTF">2025-04-09T02:24:00Z</dcterms:modified>
</cp:coreProperties>
</file>